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57" r:id="rId4"/>
    <p:sldId id="271" r:id="rId5"/>
    <p:sldId id="258" r:id="rId6"/>
    <p:sldId id="259" r:id="rId7"/>
    <p:sldId id="262" r:id="rId8"/>
    <p:sldId id="260" r:id="rId9"/>
    <p:sldId id="265" r:id="rId10"/>
    <p:sldId id="263" r:id="rId11"/>
    <p:sldId id="272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qnas\ooad\Laboratory\QSyncO\&#1044;&#1086;&#1082;&#1083;&#1072;&#1076;&#1099;\2023.%20&#1064;&#1072;&#1090;&#1072;&#1083;&#1080;&#1085;&#1082;&#1072;\&#1044;&#1086;&#1082;&#1083;&#1072;&#1076;%20&#1086;%20&#1087;&#1088;&#1086;&#1075;&#1085;&#1086;&#1079;&#1080;&#1088;&#1086;&#1074;&#1072;&#1085;&#1080;&#1080;%20&#1085;&#1072;%20&#1083;&#1086;&#1085;&#1075;&#1080;&#1090;&#1102;&#1076;&#1077;\&#1056;&#1072;&#1089;&#1095;&#1105;&#1090;&#1099;%20&#1084;&#1072;&#1090;&#1088;&#1080;&#1094;%20&#1087;&#1077;&#1088;&#1077;&#1093;&#1086;&#1076;&#1072;%20&#1076;&#1083;&#1103;%20&#1089;&#1090;&#1072;&#1090;&#1100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qnas\ooad\Laboratory\QSyncO\&#1044;&#1086;&#1082;&#1083;&#1072;&#1076;&#1099;\2023.%20&#1064;&#1072;&#1090;&#1072;&#1083;&#1080;&#1085;&#1082;&#1072;\&#1044;&#1086;&#1082;&#1083;&#1072;&#1076;%20&#1086;%20&#1087;&#1088;&#1086;&#1075;&#1085;&#1086;&#1079;&#1080;&#1088;&#1086;&#1074;&#1072;&#1085;&#1080;&#1080;%20&#1085;&#1072;%20&#1083;&#1086;&#1085;&#1075;&#1080;&#1090;&#1102;&#1076;&#1077;\&#1056;&#1072;&#1089;&#1095;&#1105;&#1090;&#1099;%20&#1084;&#1072;&#1090;&#1088;&#1080;&#1094;%20&#1087;&#1077;&#1088;&#1077;&#1093;&#1086;&#1076;&#1072;%20&#1076;&#1083;&#1103;%20&#1089;&#1090;&#1072;&#1090;&#1100;&#108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qnas\ooad\Laboratory\QSyncO\&#1044;&#1086;&#1082;&#1083;&#1072;&#1076;&#1099;\2023.%20&#1064;&#1072;&#1090;&#1072;&#1083;&#1080;&#1085;&#1082;&#1072;\&#1044;&#1086;&#1082;&#1083;&#1072;&#1076;%20&#1086;%20&#1087;&#1088;&#1086;&#1075;&#1085;&#1086;&#1079;&#1080;&#1088;&#1086;&#1074;&#1072;&#1085;&#1080;&#1080;%20&#1085;&#1072;%20&#1083;&#1086;&#1085;&#1075;&#1080;&#1090;&#1102;&#1076;&#1077;\&#1056;&#1072;&#1089;&#1095;&#1105;&#1090;&#1099;%20&#1084;&#1072;&#1090;&#1088;&#1080;&#1094;%20&#1087;&#1077;&#1088;&#1077;&#1093;&#1086;&#1076;&#1072;%20&#1076;&#1083;&#1103;%20&#1089;&#1090;&#1072;&#1090;&#1100;&#10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'Прогнозы по ожиданиям'!$A$43</c:f>
              <c:strCache>
                <c:ptCount val="1"/>
                <c:pt idx="0">
                  <c:v>Индекс ожиданий (в начале квартала)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x"/>
            <c:size val="5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dLbl>
              <c:idx val="6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'Прогнозы по ожиданиям'!$B$42:$K$42</c:f>
              <c:strCache>
                <c:ptCount val="10"/>
                <c:pt idx="0">
                  <c:v>II кв. 
2021 г. 
Волна 1</c:v>
                </c:pt>
                <c:pt idx="1">
                  <c:v>III кв. 
2021 г. 
Волна 2</c:v>
                </c:pt>
                <c:pt idx="2">
                  <c:v>IV кв. 
2021 г. 
Волна 3</c:v>
                </c:pt>
                <c:pt idx="3">
                  <c:v>I кв. 
2022 г. 
Волна 4</c:v>
                </c:pt>
                <c:pt idx="4">
                  <c:v>II кв. 
2022 г. 
Волна 5</c:v>
                </c:pt>
                <c:pt idx="5">
                  <c:v>III кв. 
2022 г. 
Волна 6</c:v>
                </c:pt>
                <c:pt idx="6">
                  <c:v>IV кв. 
2022 г. 
Волна 7</c:v>
                </c:pt>
                <c:pt idx="7">
                  <c:v>I кв. 
2023 г. 
Волна 8</c:v>
                </c:pt>
                <c:pt idx="8">
                  <c:v>II кв. 
2023 г. 
Волна 9</c:v>
                </c:pt>
                <c:pt idx="9">
                  <c:v>III кв. 
2023 г. 
Волна 10</c:v>
                </c:pt>
              </c:strCache>
            </c:strRef>
          </c:cat>
          <c:val>
            <c:numRef>
              <c:f>'Прогнозы по ожиданиям'!$B$43:$K$43</c:f>
              <c:numCache>
                <c:formatCode>0</c:formatCode>
                <c:ptCount val="10"/>
                <c:pt idx="1">
                  <c:v>14.331722999999997</c:v>
                </c:pt>
                <c:pt idx="2">
                  <c:v>0</c:v>
                </c:pt>
                <c:pt idx="3">
                  <c:v>-19.427710999999999</c:v>
                </c:pt>
                <c:pt idx="4">
                  <c:v>1.7366139999999994</c:v>
                </c:pt>
                <c:pt idx="5">
                  <c:v>14.820144000000003</c:v>
                </c:pt>
                <c:pt idx="6">
                  <c:v>-9.8335850000000029</c:v>
                </c:pt>
                <c:pt idx="7">
                  <c:v>-15.469613999999996</c:v>
                </c:pt>
                <c:pt idx="8">
                  <c:v>27.799228000000003</c:v>
                </c:pt>
                <c:pt idx="9">
                  <c:v>16.888297999999999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82450320"/>
        <c:axId val="382449144"/>
      </c:lineChart>
      <c:lineChart>
        <c:grouping val="standard"/>
        <c:varyColors val="0"/>
        <c:ser>
          <c:idx val="1"/>
          <c:order val="1"/>
          <c:tx>
            <c:strRef>
              <c:f>'Прогнозы по ожиданиям'!$A$44</c:f>
              <c:strCache>
                <c:ptCount val="1"/>
                <c:pt idx="0">
                  <c:v>Индекс состояния бизнеса (после окончания квартала)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accent6">
                    <a:lumMod val="75000"/>
                    <a:alpha val="97000"/>
                  </a:schemeClr>
                </a:solidFill>
              </a:ln>
              <a:effectLst/>
            </c:spPr>
          </c:marker>
          <c:dLbls>
            <c:dLbl>
              <c:idx val="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'Прогнозы по ожиданиям'!$B$42:$K$42</c:f>
              <c:strCache>
                <c:ptCount val="10"/>
                <c:pt idx="0">
                  <c:v>II кв. 
2021 г. 
Волна 1</c:v>
                </c:pt>
                <c:pt idx="1">
                  <c:v>III кв. 
2021 г. 
Волна 2</c:v>
                </c:pt>
                <c:pt idx="2">
                  <c:v>IV кв. 
2021 г. 
Волна 3</c:v>
                </c:pt>
                <c:pt idx="3">
                  <c:v>I кв. 
2022 г. 
Волна 4</c:v>
                </c:pt>
                <c:pt idx="4">
                  <c:v>II кв. 
2022 г. 
Волна 5</c:v>
                </c:pt>
                <c:pt idx="5">
                  <c:v>III кв. 
2022 г. 
Волна 6</c:v>
                </c:pt>
                <c:pt idx="6">
                  <c:v>IV кв. 
2022 г. 
Волна 7</c:v>
                </c:pt>
                <c:pt idx="7">
                  <c:v>I кв. 
2023 г. 
Волна 8</c:v>
                </c:pt>
                <c:pt idx="8">
                  <c:v>II кв. 
2023 г. 
Волна 9</c:v>
                </c:pt>
                <c:pt idx="9">
                  <c:v>III кв. 
2023 г. 
Волна 10</c:v>
                </c:pt>
              </c:strCache>
            </c:strRef>
          </c:cat>
          <c:val>
            <c:numRef>
              <c:f>'Прогнозы по ожиданиям'!$B$44:$K$44</c:f>
              <c:numCache>
                <c:formatCode>0</c:formatCode>
                <c:ptCount val="10"/>
                <c:pt idx="0">
                  <c:v>-20.176731000000004</c:v>
                </c:pt>
                <c:pt idx="1">
                  <c:v>-12.738853000000002</c:v>
                </c:pt>
                <c:pt idx="2">
                  <c:v>-18.417462677330075</c:v>
                </c:pt>
                <c:pt idx="3">
                  <c:v>-28.534371</c:v>
                </c:pt>
                <c:pt idx="4">
                  <c:v>-20.599740000000004</c:v>
                </c:pt>
                <c:pt idx="5">
                  <c:v>-20.391061000000001</c:v>
                </c:pt>
                <c:pt idx="6">
                  <c:v>-15.225806</c:v>
                </c:pt>
                <c:pt idx="7">
                  <c:v>-17.503218</c:v>
                </c:pt>
                <c:pt idx="8">
                  <c:v>-1.9946810000000006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451104"/>
        <c:axId val="382451496"/>
      </c:lineChart>
      <c:catAx>
        <c:axId val="3824503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600" dirty="0" smtClean="0"/>
                  <a:t>Информация о квартале</a:t>
                </a:r>
                <a:endParaRPr lang="ru-RU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2449144"/>
        <c:crossesAt val="-40"/>
        <c:auto val="1"/>
        <c:lblAlgn val="ctr"/>
        <c:lblOffset val="100"/>
        <c:noMultiLvlLbl val="0"/>
      </c:catAx>
      <c:valAx>
        <c:axId val="382449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dirty="0" smtClean="0"/>
                  <a:t>Индекс ожиданий</a:t>
                </a:r>
                <a:endParaRPr lang="ru-R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0"/>
        <c:majorTickMark val="out"/>
        <c:minorTickMark val="out"/>
        <c:tickLblPos val="nextTo"/>
        <c:spPr>
          <a:noFill/>
          <a:ln>
            <a:solidFill>
              <a:schemeClr val="bg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2450320"/>
        <c:crosses val="autoZero"/>
        <c:crossBetween val="between"/>
        <c:majorUnit val="40"/>
        <c:minorUnit val="10"/>
      </c:valAx>
      <c:valAx>
        <c:axId val="38245149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dirty="0" smtClean="0"/>
                  <a:t>Индекс состояния бизнеса</a:t>
                </a:r>
                <a:endParaRPr lang="ru-RU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2451104"/>
        <c:crosses val="max"/>
        <c:crossBetween val="between"/>
      </c:valAx>
      <c:catAx>
        <c:axId val="3824511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2451496"/>
        <c:crosses val="autoZero"/>
        <c:auto val="1"/>
        <c:lblAlgn val="ctr"/>
        <c:lblOffset val="100"/>
        <c:noMultiLvlLbl val="0"/>
      </c:cat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2"/>
          <c:tx>
            <c:strRef>
              <c:f>'Данные диаграмм'!$E$15</c:f>
              <c:strCache>
                <c:ptCount val="1"/>
                <c:pt idx="0">
                  <c:v>Ошибка прогноза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'Данные диаграмм'!$A$16:$A$25</c:f>
              <c:strCache>
                <c:ptCount val="10"/>
                <c:pt idx="0">
                  <c:v>II кв. 
2021 г. 
Волна 1</c:v>
                </c:pt>
                <c:pt idx="1">
                  <c:v>III кв. 
2021 г. 
Волна 2</c:v>
                </c:pt>
                <c:pt idx="2">
                  <c:v>IV кв. 
2021 г. 
Волна 3</c:v>
                </c:pt>
                <c:pt idx="3">
                  <c:v>I кв. 
2022 г. 
Волна 4</c:v>
                </c:pt>
                <c:pt idx="4">
                  <c:v>II кв. 
2022 г. 
Волна 5</c:v>
                </c:pt>
                <c:pt idx="5">
                  <c:v>III кв. 
2022 г. 
Волна 6</c:v>
                </c:pt>
                <c:pt idx="6">
                  <c:v>IV кв. 
2022 г. 
Волна 7</c:v>
                </c:pt>
                <c:pt idx="7">
                  <c:v>I кв. 
2023 г. 
Волна 8</c:v>
                </c:pt>
                <c:pt idx="8">
                  <c:v>II кв. 
2023 г. 
Волна 9</c:v>
                </c:pt>
                <c:pt idx="9">
                  <c:v>III кв. 
2023 г. 
Волна 10</c:v>
                </c:pt>
              </c:strCache>
            </c:strRef>
          </c:cat>
          <c:val>
            <c:numRef>
              <c:f>'Данные диаграмм'!$E$16:$E$25</c:f>
              <c:numCache>
                <c:formatCode>General</c:formatCode>
                <c:ptCount val="10"/>
                <c:pt idx="2" formatCode="0">
                  <c:v>7.3889107366605842</c:v>
                </c:pt>
                <c:pt idx="3" formatCode="0">
                  <c:v>10.009476507669198</c:v>
                </c:pt>
                <c:pt idx="4" formatCode="0">
                  <c:v>13.692422303667975</c:v>
                </c:pt>
                <c:pt idx="5" formatCode="0">
                  <c:v>2.2557746643961352</c:v>
                </c:pt>
                <c:pt idx="6" formatCode="0">
                  <c:v>5.981357315311401</c:v>
                </c:pt>
                <c:pt idx="7" formatCode="0">
                  <c:v>3.5210048452664218</c:v>
                </c:pt>
                <c:pt idx="8" formatCode="0">
                  <c:v>15.826615353985076</c:v>
                </c:pt>
                <c:pt idx="9" formatCode="0">
                  <c:v>4.766259667878427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323640"/>
        <c:axId val="382448752"/>
      </c:barChart>
      <c:lineChart>
        <c:grouping val="standard"/>
        <c:varyColors val="0"/>
        <c:ser>
          <c:idx val="0"/>
          <c:order val="0"/>
          <c:tx>
            <c:strRef>
              <c:f>'Данные диаграмм'!$B$15</c:f>
              <c:strCache>
                <c:ptCount val="1"/>
                <c:pt idx="0">
                  <c:v>Индекс состояния бизнеса</c:v>
                </c:pt>
              </c:strCache>
            </c:strRef>
          </c:tx>
          <c:spPr>
            <a:ln w="2540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'Данные диаграмм'!$A$16:$A$25</c:f>
              <c:strCache>
                <c:ptCount val="10"/>
                <c:pt idx="0">
                  <c:v>II кв. 
2021 г. 
Волна 1</c:v>
                </c:pt>
                <c:pt idx="1">
                  <c:v>III кв. 
2021 г. 
Волна 2</c:v>
                </c:pt>
                <c:pt idx="2">
                  <c:v>IV кв. 
2021 г. 
Волна 3</c:v>
                </c:pt>
                <c:pt idx="3">
                  <c:v>I кв. 
2022 г. 
Волна 4</c:v>
                </c:pt>
                <c:pt idx="4">
                  <c:v>II кв. 
2022 г. 
Волна 5</c:v>
                </c:pt>
                <c:pt idx="5">
                  <c:v>III кв. 
2022 г. 
Волна 6</c:v>
                </c:pt>
                <c:pt idx="6">
                  <c:v>IV кв. 
2022 г. 
Волна 7</c:v>
                </c:pt>
                <c:pt idx="7">
                  <c:v>I кв. 
2023 г. 
Волна 8</c:v>
                </c:pt>
                <c:pt idx="8">
                  <c:v>II кв. 
2023 г. 
Волна 9</c:v>
                </c:pt>
                <c:pt idx="9">
                  <c:v>III кв. 
2023 г. 
Волна 10</c:v>
                </c:pt>
              </c:strCache>
            </c:strRef>
          </c:cat>
          <c:val>
            <c:numRef>
              <c:f>'Данные диаграмм'!$B$16:$B$25</c:f>
              <c:numCache>
                <c:formatCode>0</c:formatCode>
                <c:ptCount val="10"/>
                <c:pt idx="0">
                  <c:v>-20.176731000000004</c:v>
                </c:pt>
                <c:pt idx="1">
                  <c:v>-12.738853000000002</c:v>
                </c:pt>
                <c:pt idx="2">
                  <c:v>-18.417462</c:v>
                </c:pt>
                <c:pt idx="3">
                  <c:v>-28.534371</c:v>
                </c:pt>
                <c:pt idx="4">
                  <c:v>-20.599740000000004</c:v>
                </c:pt>
                <c:pt idx="5">
                  <c:v>-20.391061000000001</c:v>
                </c:pt>
                <c:pt idx="6">
                  <c:v>-15.225806</c:v>
                </c:pt>
                <c:pt idx="7">
                  <c:v>-17.503218</c:v>
                </c:pt>
                <c:pt idx="8">
                  <c:v>-1.9946810000000006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'Данные диаграмм'!$C$15</c:f>
              <c:strCache>
                <c:ptCount val="1"/>
                <c:pt idx="0">
                  <c:v>Прогноз индекса состояния бизнеса по двумя последним кварталам</c:v>
                </c:pt>
              </c:strCache>
            </c:strRef>
          </c:tx>
          <c:spPr>
            <a:ln w="25400" cap="rnd">
              <a:solidFill>
                <a:schemeClr val="accent1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dLbl>
              <c:idx val="4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'Данные диаграмм'!$A$16:$A$25</c:f>
              <c:strCache>
                <c:ptCount val="10"/>
                <c:pt idx="0">
                  <c:v>II кв. 
2021 г. 
Волна 1</c:v>
                </c:pt>
                <c:pt idx="1">
                  <c:v>III кв. 
2021 г. 
Волна 2</c:v>
                </c:pt>
                <c:pt idx="2">
                  <c:v>IV кв. 
2021 г. 
Волна 3</c:v>
                </c:pt>
                <c:pt idx="3">
                  <c:v>I кв. 
2022 г. 
Волна 4</c:v>
                </c:pt>
                <c:pt idx="4">
                  <c:v>II кв. 
2022 г. 
Волна 5</c:v>
                </c:pt>
                <c:pt idx="5">
                  <c:v>III кв. 
2022 г. 
Волна 6</c:v>
                </c:pt>
                <c:pt idx="6">
                  <c:v>IV кв. 
2022 г. 
Волна 7</c:v>
                </c:pt>
                <c:pt idx="7">
                  <c:v>I кв. 
2023 г. 
Волна 8</c:v>
                </c:pt>
                <c:pt idx="8">
                  <c:v>II кв. 
2023 г. 
Волна 9</c:v>
                </c:pt>
                <c:pt idx="9">
                  <c:v>III кв. 
2023 г. 
Волна 10</c:v>
                </c:pt>
              </c:strCache>
            </c:strRef>
          </c:cat>
          <c:val>
            <c:numRef>
              <c:f>'Данные диаграмм'!$C$16:$C$25</c:f>
              <c:numCache>
                <c:formatCode>General</c:formatCode>
                <c:ptCount val="10"/>
                <c:pt idx="2" formatCode="0">
                  <c:v>-11.028551263339416</c:v>
                </c:pt>
                <c:pt idx="3" formatCode="0">
                  <c:v>-18.524894492330802</c:v>
                </c:pt>
                <c:pt idx="4" formatCode="0">
                  <c:v>-34.292162303667979</c:v>
                </c:pt>
                <c:pt idx="5" formatCode="0">
                  <c:v>-18.135286335603865</c:v>
                </c:pt>
                <c:pt idx="6" formatCode="0">
                  <c:v>-21.207163315311401</c:v>
                </c:pt>
                <c:pt idx="7" formatCode="0">
                  <c:v>-13.982213154733579</c:v>
                </c:pt>
                <c:pt idx="8" formatCode="0">
                  <c:v>-17.821296353985076</c:v>
                </c:pt>
                <c:pt idx="9" formatCode="0">
                  <c:v>4.766259667878427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82449536"/>
        <c:axId val="382448360"/>
      </c:lineChart>
      <c:catAx>
        <c:axId val="38244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2448360"/>
        <c:crossesAt val="-40"/>
        <c:auto val="1"/>
        <c:lblAlgn val="ctr"/>
        <c:lblOffset val="100"/>
        <c:noMultiLvlLbl val="0"/>
      </c:catAx>
      <c:valAx>
        <c:axId val="382448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400"/>
                  <a:t>Индекс, п.п.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82449536"/>
        <c:crosses val="autoZero"/>
        <c:crossBetween val="between"/>
      </c:valAx>
      <c:valAx>
        <c:axId val="382448752"/>
        <c:scaling>
          <c:orientation val="minMax"/>
          <c:max val="4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400"/>
                  <a:t>Ошибка прогноза, п.п.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7323640"/>
        <c:crosses val="max"/>
        <c:crossBetween val="between"/>
      </c:valAx>
      <c:catAx>
        <c:axId val="477323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824487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3"/>
          <c:tx>
            <c:strRef>
              <c:f>'Данные диаграмм'!$E$15</c:f>
              <c:strCache>
                <c:ptCount val="1"/>
                <c:pt idx="0">
                  <c:v>Ошибка прогноза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'Данные диаграмм'!$A$16:$A$25</c:f>
              <c:strCache>
                <c:ptCount val="10"/>
                <c:pt idx="0">
                  <c:v>II кв. 
2021 г. 
Волна 1</c:v>
                </c:pt>
                <c:pt idx="1">
                  <c:v>III кв. 
2021 г. 
Волна 2</c:v>
                </c:pt>
                <c:pt idx="2">
                  <c:v>IV кв. 
2021 г. 
Волна 3</c:v>
                </c:pt>
                <c:pt idx="3">
                  <c:v>I кв. 
2022 г. 
Волна 4</c:v>
                </c:pt>
                <c:pt idx="4">
                  <c:v>II кв. 
2022 г. 
Волна 5</c:v>
                </c:pt>
                <c:pt idx="5">
                  <c:v>III кв. 
2022 г. 
Волна 6</c:v>
                </c:pt>
                <c:pt idx="6">
                  <c:v>IV кв. 
2022 г. 
Волна 7</c:v>
                </c:pt>
                <c:pt idx="7">
                  <c:v>I кв. 
2023 г. 
Волна 8</c:v>
                </c:pt>
                <c:pt idx="8">
                  <c:v>II кв. 
2023 г. 
Волна 9</c:v>
                </c:pt>
                <c:pt idx="9">
                  <c:v>III кв. 
2023 г. 
Волна 10</c:v>
                </c:pt>
              </c:strCache>
            </c:strRef>
          </c:cat>
          <c:val>
            <c:numRef>
              <c:f>'Данные диаграмм'!$E$16:$E$25</c:f>
              <c:numCache>
                <c:formatCode>General</c:formatCode>
                <c:ptCount val="10"/>
                <c:pt idx="2" formatCode="0">
                  <c:v>7.3889107366605842</c:v>
                </c:pt>
                <c:pt idx="3" formatCode="0">
                  <c:v>10.009476507669198</c:v>
                </c:pt>
                <c:pt idx="4" formatCode="0">
                  <c:v>13.692422303667975</c:v>
                </c:pt>
                <c:pt idx="5" formatCode="0">
                  <c:v>2.2557746643961352</c:v>
                </c:pt>
                <c:pt idx="6" formatCode="0">
                  <c:v>5.981357315311401</c:v>
                </c:pt>
                <c:pt idx="7" formatCode="0">
                  <c:v>3.5210048452664218</c:v>
                </c:pt>
                <c:pt idx="8" formatCode="0">
                  <c:v>15.826615353985076</c:v>
                </c:pt>
                <c:pt idx="9" formatCode="0">
                  <c:v>4.766259667878427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322464"/>
        <c:axId val="477322856"/>
      </c:barChart>
      <c:lineChart>
        <c:grouping val="standard"/>
        <c:varyColors val="0"/>
        <c:ser>
          <c:idx val="0"/>
          <c:order val="0"/>
          <c:tx>
            <c:strRef>
              <c:f>'Данные диаграмм'!$B$15</c:f>
              <c:strCache>
                <c:ptCount val="1"/>
                <c:pt idx="0">
                  <c:v>Индекс состояния бизнеса</c:v>
                </c:pt>
              </c:strCache>
            </c:strRef>
          </c:tx>
          <c:spPr>
            <a:ln w="25400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'Данные диаграмм'!$A$16:$A$25</c:f>
              <c:strCache>
                <c:ptCount val="10"/>
                <c:pt idx="0">
                  <c:v>II кв. 
2021 г. 
Волна 1</c:v>
                </c:pt>
                <c:pt idx="1">
                  <c:v>III кв. 
2021 г. 
Волна 2</c:v>
                </c:pt>
                <c:pt idx="2">
                  <c:v>IV кв. 
2021 г. 
Волна 3</c:v>
                </c:pt>
                <c:pt idx="3">
                  <c:v>I кв. 
2022 г. 
Волна 4</c:v>
                </c:pt>
                <c:pt idx="4">
                  <c:v>II кв. 
2022 г. 
Волна 5</c:v>
                </c:pt>
                <c:pt idx="5">
                  <c:v>III кв. 
2022 г. 
Волна 6</c:v>
                </c:pt>
                <c:pt idx="6">
                  <c:v>IV кв. 
2022 г. 
Волна 7</c:v>
                </c:pt>
                <c:pt idx="7">
                  <c:v>I кв. 
2023 г. 
Волна 8</c:v>
                </c:pt>
                <c:pt idx="8">
                  <c:v>II кв. 
2023 г. 
Волна 9</c:v>
                </c:pt>
                <c:pt idx="9">
                  <c:v>III кв. 
2023 г. 
Волна 10</c:v>
                </c:pt>
              </c:strCache>
            </c:strRef>
          </c:cat>
          <c:val>
            <c:numRef>
              <c:f>'Данные диаграмм'!$B$16:$B$25</c:f>
              <c:numCache>
                <c:formatCode>0</c:formatCode>
                <c:ptCount val="10"/>
                <c:pt idx="0">
                  <c:v>-20.176731000000004</c:v>
                </c:pt>
                <c:pt idx="1">
                  <c:v>-12.738853000000002</c:v>
                </c:pt>
                <c:pt idx="2">
                  <c:v>-18.417462</c:v>
                </c:pt>
                <c:pt idx="3">
                  <c:v>-28.534371</c:v>
                </c:pt>
                <c:pt idx="4">
                  <c:v>-20.599740000000004</c:v>
                </c:pt>
                <c:pt idx="5">
                  <c:v>-20.391061000000001</c:v>
                </c:pt>
                <c:pt idx="6">
                  <c:v>-15.225806</c:v>
                </c:pt>
                <c:pt idx="7">
                  <c:v>-17.503218</c:v>
                </c:pt>
                <c:pt idx="8">
                  <c:v>-1.9946810000000006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'Данные диаграмм'!$C$15</c:f>
              <c:strCache>
                <c:ptCount val="1"/>
                <c:pt idx="0">
                  <c:v>Прогноз индекса состояния бизнеса по двумя последним кварталам</c:v>
                </c:pt>
              </c:strCache>
            </c:strRef>
          </c:tx>
          <c:spPr>
            <a:ln w="25400" cap="rnd">
              <a:solidFill>
                <a:schemeClr val="accent1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dLbl>
              <c:idx val="4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0326086956521827E-2"/>
                  <c:y val="3.77964203194511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'Данные диаграмм'!$A$16:$A$25</c:f>
              <c:strCache>
                <c:ptCount val="10"/>
                <c:pt idx="0">
                  <c:v>II кв. 
2021 г. 
Волна 1</c:v>
                </c:pt>
                <c:pt idx="1">
                  <c:v>III кв. 
2021 г. 
Волна 2</c:v>
                </c:pt>
                <c:pt idx="2">
                  <c:v>IV кв. 
2021 г. 
Волна 3</c:v>
                </c:pt>
                <c:pt idx="3">
                  <c:v>I кв. 
2022 г. 
Волна 4</c:v>
                </c:pt>
                <c:pt idx="4">
                  <c:v>II кв. 
2022 г. 
Волна 5</c:v>
                </c:pt>
                <c:pt idx="5">
                  <c:v>III кв. 
2022 г. 
Волна 6</c:v>
                </c:pt>
                <c:pt idx="6">
                  <c:v>IV кв. 
2022 г. 
Волна 7</c:v>
                </c:pt>
                <c:pt idx="7">
                  <c:v>I кв. 
2023 г. 
Волна 8</c:v>
                </c:pt>
                <c:pt idx="8">
                  <c:v>II кв. 
2023 г. 
Волна 9</c:v>
                </c:pt>
                <c:pt idx="9">
                  <c:v>III кв. 
2023 г. 
Волна 10</c:v>
                </c:pt>
              </c:strCache>
            </c:strRef>
          </c:cat>
          <c:val>
            <c:numRef>
              <c:f>'Данные диаграмм'!$C$16:$C$25</c:f>
              <c:numCache>
                <c:formatCode>General</c:formatCode>
                <c:ptCount val="10"/>
                <c:pt idx="2" formatCode="0">
                  <c:v>-11.028551263339416</c:v>
                </c:pt>
                <c:pt idx="3" formatCode="0">
                  <c:v>-18.524894492330802</c:v>
                </c:pt>
                <c:pt idx="4" formatCode="0">
                  <c:v>-34.292162303667979</c:v>
                </c:pt>
                <c:pt idx="5" formatCode="0">
                  <c:v>-18.135286335603865</c:v>
                </c:pt>
                <c:pt idx="6" formatCode="0">
                  <c:v>-21.207163315311401</c:v>
                </c:pt>
                <c:pt idx="7" formatCode="0">
                  <c:v>-13.982213154733579</c:v>
                </c:pt>
                <c:pt idx="8" formatCode="0">
                  <c:v>-17.821296353985076</c:v>
                </c:pt>
                <c:pt idx="9" formatCode="0">
                  <c:v>4.766259667878427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'Данные диаграмм'!$D$15</c:f>
              <c:strCache>
                <c:ptCount val="1"/>
                <c:pt idx="0">
                  <c:v>Прогноз индекса состояния бизнеса по переходам в сходных состояниях</c:v>
                </c:pt>
              </c:strCache>
            </c:strRef>
          </c:tx>
          <c:spPr>
            <a:ln w="38100" cap="rnd">
              <a:solidFill>
                <a:schemeClr val="accent2">
                  <a:lumMod val="75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accent2">
                    <a:lumMod val="75000"/>
                  </a:schemeClr>
                </a:solidFill>
              </a:ln>
              <a:effectLst/>
            </c:spPr>
          </c:marker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1" u="none" strike="noStrike" kern="1200" baseline="0">
                    <a:solidFill>
                      <a:schemeClr val="accent4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'Данные диаграмм'!$A$16:$A$25</c:f>
              <c:strCache>
                <c:ptCount val="10"/>
                <c:pt idx="0">
                  <c:v>II кв. 
2021 г. 
Волна 1</c:v>
                </c:pt>
                <c:pt idx="1">
                  <c:v>III кв. 
2021 г. 
Волна 2</c:v>
                </c:pt>
                <c:pt idx="2">
                  <c:v>IV кв. 
2021 г. 
Волна 3</c:v>
                </c:pt>
                <c:pt idx="3">
                  <c:v>I кв. 
2022 г. 
Волна 4</c:v>
                </c:pt>
                <c:pt idx="4">
                  <c:v>II кв. 
2022 г. 
Волна 5</c:v>
                </c:pt>
                <c:pt idx="5">
                  <c:v>III кв. 
2022 г. 
Волна 6</c:v>
                </c:pt>
                <c:pt idx="6">
                  <c:v>IV кв. 
2022 г. 
Волна 7</c:v>
                </c:pt>
                <c:pt idx="7">
                  <c:v>I кв. 
2023 г. 
Волна 8</c:v>
                </c:pt>
                <c:pt idx="8">
                  <c:v>II кв. 
2023 г. 
Волна 9</c:v>
                </c:pt>
                <c:pt idx="9">
                  <c:v>III кв. 
2023 г. 
Волна 10</c:v>
                </c:pt>
              </c:strCache>
            </c:strRef>
          </c:cat>
          <c:val>
            <c:numRef>
              <c:f>'Данные диаграмм'!$D$16:$D$25</c:f>
              <c:numCache>
                <c:formatCode>General</c:formatCode>
                <c:ptCount val="10"/>
                <c:pt idx="3" formatCode="0">
                  <c:v>-18.524894492330802</c:v>
                </c:pt>
                <c:pt idx="4" formatCode="0">
                  <c:v>-14.942973074762993</c:v>
                </c:pt>
                <c:pt idx="5" formatCode="0">
                  <c:v>-18.135286335603865</c:v>
                </c:pt>
                <c:pt idx="7" formatCode="0">
                  <c:v>-13.982213154733579</c:v>
                </c:pt>
                <c:pt idx="8" formatCode="0">
                  <c:v>-10.776455062503381</c:v>
                </c:pt>
                <c:pt idx="9" formatCode="0">
                  <c:v>-10.330376207512138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77321680"/>
        <c:axId val="477322072"/>
      </c:lineChart>
      <c:catAx>
        <c:axId val="477321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7322072"/>
        <c:crossesAt val="-40"/>
        <c:auto val="1"/>
        <c:lblAlgn val="ctr"/>
        <c:lblOffset val="100"/>
        <c:noMultiLvlLbl val="0"/>
      </c:catAx>
      <c:valAx>
        <c:axId val="477322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400"/>
                  <a:t>Индекс, п.п.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7321680"/>
        <c:crosses val="autoZero"/>
        <c:crossBetween val="between"/>
      </c:valAx>
      <c:valAx>
        <c:axId val="477322856"/>
        <c:scaling>
          <c:orientation val="minMax"/>
          <c:max val="4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sz="1400"/>
                  <a:t>Ошибка прогноза, п.п.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7322464"/>
        <c:crosses val="max"/>
        <c:crossBetween val="between"/>
      </c:valAx>
      <c:catAx>
        <c:axId val="477322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73228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F4DAA-BCB7-4DED-A0E3-4ECF2B176571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5EA85-FF76-4D33-AF62-38421DD5D2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237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EA85-FF76-4D33-AF62-38421DD5D2A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46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EA85-FF76-4D33-AF62-38421DD5D2A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464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EA85-FF76-4D33-AF62-38421DD5D2A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023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EA85-FF76-4D33-AF62-38421DD5D2A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983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EA85-FF76-4D33-AF62-38421DD5D2A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932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EA85-FF76-4D33-AF62-38421DD5D2A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936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EA85-FF76-4D33-AF62-38421DD5D2A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09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81400" y="1122363"/>
            <a:ext cx="7772400" cy="2387600"/>
          </a:xfrm>
          <a:ln>
            <a:noFill/>
          </a:ln>
        </p:spPr>
        <p:txBody>
          <a:bodyPr anchor="t" anchorCtr="0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81400" y="3602038"/>
            <a:ext cx="7772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19D0A-1CD3-4C87-B7EB-CC15925D2029}" type="datetime1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Main_logo_re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1653" y="1122363"/>
            <a:ext cx="2246604" cy="1381125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9" name="Прямая соединительная линия 8"/>
          <p:cNvCxnSpPr/>
          <p:nvPr userDrawn="1"/>
        </p:nvCxnSpPr>
        <p:spPr>
          <a:xfrm>
            <a:off x="3400148" y="1122363"/>
            <a:ext cx="0" cy="15320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345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EFB4-132E-41E5-8C17-9324A1BD184D}" type="datetime1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87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1E63-2734-4CF8-B08F-543B0B213029}" type="datetime1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15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1572" y="365125"/>
            <a:ext cx="8202227" cy="1281113"/>
          </a:xfrm>
          <a:ln>
            <a:noFill/>
          </a:ln>
        </p:spPr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C71C-8114-4D77-A8FE-436910230677}" type="datetime1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Logo_h_re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34365"/>
            <a:ext cx="2094473" cy="734378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3058508" y="365125"/>
            <a:ext cx="0" cy="12811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71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A531C-875A-46A5-9F93-DC462DFBB49D}" type="datetime1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923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7184" y="365125"/>
            <a:ext cx="8246615" cy="1325563"/>
          </a:xfrm>
          <a:ln>
            <a:noFill/>
          </a:ln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09CA-9A23-47F6-814B-9D7F4BB4AB6C}" type="datetime1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Logo_h_re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34365"/>
            <a:ext cx="2094473" cy="734378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9" name="Прямая соединительная линия 8"/>
          <p:cNvCxnSpPr/>
          <p:nvPr userDrawn="1"/>
        </p:nvCxnSpPr>
        <p:spPr>
          <a:xfrm>
            <a:off x="3024992" y="365125"/>
            <a:ext cx="0" cy="13255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0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4714" y="365125"/>
            <a:ext cx="8180673" cy="1325563"/>
          </a:xfrm>
          <a:ln>
            <a:noFill/>
          </a:ln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20ED-F085-4726-BF92-4BFCA275195F}" type="datetime1">
              <a:rPr lang="ru-RU" smtClean="0"/>
              <a:t>07.11.2023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Logo_h_re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34365"/>
            <a:ext cx="2094473" cy="734378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11" name="Прямая соединительная линия 10"/>
          <p:cNvCxnSpPr/>
          <p:nvPr userDrawn="1"/>
        </p:nvCxnSpPr>
        <p:spPr>
          <a:xfrm>
            <a:off x="3040852" y="365125"/>
            <a:ext cx="0" cy="13160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47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D895-FEF5-440B-AB64-29B41C87BBB7}" type="datetime1">
              <a:rPr lang="ru-RU" smtClean="0"/>
              <a:t>07.11.2023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27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6A4D-9AB9-4814-935E-D707FD8E11D6}" type="datetime1">
              <a:rPr lang="ru-RU" smtClean="0"/>
              <a:t>07.11.2023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19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06D63-723D-4B5D-8646-E13F10A2AB06}" type="datetime1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46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3E69-47A2-4517-83AE-0B744E616DD8}" type="datetime1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8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540C5-1EF1-4845-ABE9-E26E02B76B01}" type="datetime1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9FF40-A33E-4DC5-8D3D-F15CD96A3A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15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mbiz.fom.ru/longitude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54858" y="1365794"/>
            <a:ext cx="8264101" cy="1954118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/>
              <a:t>Прогнозирование состояния малого бизнеса по данным лонгитюдных опросов</a:t>
            </a:r>
            <a:br>
              <a:rPr lang="ru-RU" sz="36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Галицкий Е.Б., Киселёв Д.М.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54858" y="4067032"/>
            <a:ext cx="8264102" cy="190346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/>
              <a:t>Международная школа-семинар </a:t>
            </a:r>
            <a:br>
              <a:rPr lang="ru-RU" dirty="0" smtClean="0"/>
            </a:br>
            <a:r>
              <a:rPr lang="ru-RU" dirty="0" smtClean="0"/>
              <a:t>им. академика С.С. Шаталина, 46-е заседание, Уфа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14 октября 2023 г.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62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Вопросы и индексы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8964"/>
          </a:xfrm>
        </p:spPr>
        <p:txBody>
          <a:bodyPr>
            <a:normAutofit fontScale="85000" lnSpcReduction="20000"/>
          </a:bodyPr>
          <a:lstStyle/>
          <a:p>
            <a:pPr marL="266700" indent="-266700">
              <a:buNone/>
            </a:pPr>
            <a:r>
              <a:rPr lang="ru-RU" b="1" dirty="0"/>
              <a:t>1. Как Вы думаете, новый квартал для вашего бизнеса будет лучше, хуже или примерно таким же, как прошлый?</a:t>
            </a:r>
          </a:p>
          <a:p>
            <a:pPr marL="457200" lvl="1" indent="0">
              <a:buNone/>
            </a:pPr>
            <a:r>
              <a:rPr lang="ru-RU" dirty="0"/>
              <a:t>1. лучше</a:t>
            </a:r>
          </a:p>
          <a:p>
            <a:pPr marL="457200" lvl="1" indent="0">
              <a:buNone/>
            </a:pPr>
            <a:r>
              <a:rPr lang="ru-RU" dirty="0"/>
              <a:t>2. хуже</a:t>
            </a:r>
          </a:p>
          <a:p>
            <a:pPr marL="457200" lvl="1" indent="0">
              <a:buNone/>
            </a:pPr>
            <a:r>
              <a:rPr lang="ru-RU" dirty="0"/>
              <a:t>3. примерно таким же, как прошлый квартал</a:t>
            </a:r>
          </a:p>
          <a:p>
            <a:pPr marL="457200" lvl="1" indent="0">
              <a:buNone/>
            </a:pPr>
            <a:r>
              <a:rPr lang="ru-RU" dirty="0"/>
              <a:t>4. затрудняюсь </a:t>
            </a:r>
            <a:r>
              <a:rPr lang="ru-RU" dirty="0" smtClean="0"/>
              <a:t>ответить</a:t>
            </a:r>
          </a:p>
          <a:p>
            <a:pPr marL="457200" lvl="1" indent="0">
              <a:spcBef>
                <a:spcPts val="1200"/>
              </a:spcBef>
              <a:spcAft>
                <a:spcPts val="2400"/>
              </a:spcAft>
              <a:buNone/>
            </a:pPr>
            <a:r>
              <a:rPr lang="ru-RU" u="sng" dirty="0" smtClean="0"/>
              <a:t>Индекс ожиданий: </a:t>
            </a:r>
            <a:r>
              <a:rPr lang="ru-RU" u="sng" dirty="0"/>
              <a:t>Лучше</a:t>
            </a:r>
            <a:r>
              <a:rPr lang="ru-RU" u="sng" dirty="0" smtClean="0"/>
              <a:t>, % - Хуже, %</a:t>
            </a:r>
          </a:p>
          <a:p>
            <a:pPr marL="266700" indent="-266700">
              <a:buNone/>
            </a:pPr>
            <a:r>
              <a:rPr lang="ru-RU" b="1" dirty="0" smtClean="0"/>
              <a:t>2</a:t>
            </a:r>
            <a:r>
              <a:rPr lang="ru-RU" b="1" dirty="0"/>
              <a:t>. Какое из этих трёх слов лучше всего характеризует вашу бизнес-стратегию в прошлом квартале: выживание, сохранение или рост?</a:t>
            </a:r>
          </a:p>
          <a:p>
            <a:pPr marL="457200" lvl="1" indent="0">
              <a:buNone/>
            </a:pPr>
            <a:r>
              <a:rPr lang="ru-RU" dirty="0"/>
              <a:t>1. выживание</a:t>
            </a:r>
          </a:p>
          <a:p>
            <a:pPr marL="457200" lvl="1" indent="0">
              <a:buNone/>
            </a:pPr>
            <a:r>
              <a:rPr lang="ru-RU" dirty="0"/>
              <a:t>2. сохранение</a:t>
            </a:r>
          </a:p>
          <a:p>
            <a:pPr marL="457200" lvl="1" indent="0">
              <a:buNone/>
            </a:pPr>
            <a:r>
              <a:rPr lang="ru-RU" dirty="0"/>
              <a:t>3. рост</a:t>
            </a:r>
          </a:p>
          <a:p>
            <a:pPr marL="457200" lvl="1" indent="0">
              <a:buNone/>
            </a:pPr>
            <a:r>
              <a:rPr lang="ru-RU" dirty="0"/>
              <a:t>4. затрудняюсь </a:t>
            </a:r>
            <a:r>
              <a:rPr lang="ru-RU" dirty="0" smtClean="0"/>
              <a:t>ответить</a:t>
            </a:r>
          </a:p>
          <a:p>
            <a:pPr marL="457200" lvl="1" indent="0">
              <a:spcBef>
                <a:spcPts val="1200"/>
              </a:spcBef>
              <a:spcAft>
                <a:spcPts val="2400"/>
              </a:spcAft>
              <a:buNone/>
            </a:pPr>
            <a:r>
              <a:rPr lang="ru-RU" u="sng" dirty="0"/>
              <a:t>Индекс состояния бизнеса: Рост, % - Выживание, %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4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Коэффициент корреляции между индексами равен 0,72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11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266101"/>
              </p:ext>
            </p:extLst>
          </p:nvPr>
        </p:nvGraphicFramePr>
        <p:xfrm>
          <a:off x="838200" y="1825625"/>
          <a:ext cx="10515600" cy="462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79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1572" y="365125"/>
            <a:ext cx="8673983" cy="1281113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Прогноз индекса состояния бизнеса на 9-й волне по матрице переходов от 7-й волны к 8-й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12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515110"/>
              </p:ext>
            </p:extLst>
          </p:nvPr>
        </p:nvGraphicFramePr>
        <p:xfrm>
          <a:off x="934948" y="1910993"/>
          <a:ext cx="10284432" cy="4307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2702"/>
                <a:gridCol w="3350865"/>
                <a:gridCol w="3350865"/>
              </a:tblGrid>
              <a:tr h="1265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Стратегии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Прогноз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Факт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Выживание (или закрытие бизнеса)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30%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22%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Сохранение бизнеса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57%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58%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Рост бизнеса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Затруднились ответить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1%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265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</a:rPr>
                        <a:t>Индекс состояния </a:t>
                      </a:r>
                      <a:r>
                        <a:rPr lang="ru-RU" sz="1800" dirty="0" smtClean="0">
                          <a:effectLst/>
                        </a:rPr>
                        <a:t>бизнеса: </a:t>
                      </a:r>
                      <a:br>
                        <a:rPr lang="ru-RU" sz="1800" dirty="0" smtClean="0">
                          <a:effectLst/>
                        </a:rPr>
                      </a:br>
                      <a:r>
                        <a:rPr lang="ru-RU" sz="1800" dirty="0" smtClean="0">
                          <a:effectLst/>
                        </a:rPr>
                        <a:t>Рост, % минус выживание </a:t>
                      </a:r>
                      <a:br>
                        <a:rPr lang="ru-RU" sz="1800" dirty="0" smtClean="0">
                          <a:effectLst/>
                        </a:rPr>
                      </a:br>
                      <a:r>
                        <a:rPr lang="ru-RU" sz="1800" dirty="0" smtClean="0">
                          <a:effectLst/>
                        </a:rPr>
                        <a:t>(либо закрытие бизнеса), %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-18 п.п.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-2 п.п.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6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1572" y="365125"/>
            <a:ext cx="8673983" cy="128111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Прогноз индекса состояния бизнеса </a:t>
            </a:r>
            <a:br>
              <a:rPr lang="ru-RU" dirty="0" smtClean="0"/>
            </a:br>
            <a:r>
              <a:rPr lang="ru-RU" dirty="0" smtClean="0"/>
              <a:t>по последней матрице переходов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13</a:t>
            </a:fld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8339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528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1572" y="365125"/>
            <a:ext cx="8673983" cy="128111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Уточнение прогноза </a:t>
            </a:r>
            <a:r>
              <a:rPr lang="ru-RU" sz="3600" dirty="0"/>
              <a:t>индекса состояния бизнеса по </a:t>
            </a:r>
            <a:r>
              <a:rPr lang="ru-RU" sz="3600" dirty="0" smtClean="0"/>
              <a:t>переходам в сходных состояниях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423197"/>
              </p:ext>
            </p:extLst>
          </p:nvPr>
        </p:nvGraphicFramePr>
        <p:xfrm>
          <a:off x="838200" y="188195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Овал 2"/>
          <p:cNvSpPr/>
          <p:nvPr/>
        </p:nvSpPr>
        <p:spPr>
          <a:xfrm>
            <a:off x="9928286" y="3030091"/>
            <a:ext cx="565079" cy="5650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4222679" y="1876995"/>
            <a:ext cx="2804845" cy="486061"/>
          </a:xfrm>
          <a:prstGeom prst="wedgeRoundRectCallout">
            <a:avLst>
              <a:gd name="adj1" fmla="val -11588"/>
              <a:gd name="adj2" fmla="val 2144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 переходам от </a:t>
            </a:r>
            <a:r>
              <a:rPr lang="en-US" sz="1400" dirty="0" smtClean="0"/>
              <a:t>II </a:t>
            </a:r>
            <a:r>
              <a:rPr lang="ru-RU" sz="1400" dirty="0" smtClean="0"/>
              <a:t>к </a:t>
            </a:r>
            <a:r>
              <a:rPr lang="en-US" sz="1400" dirty="0" smtClean="0"/>
              <a:t>III </a:t>
            </a:r>
            <a:r>
              <a:rPr lang="ru-RU" sz="1400" dirty="0" smtClean="0"/>
              <a:t>кв. 2021 г. (Выход из </a:t>
            </a:r>
            <a:r>
              <a:rPr lang="ru-RU" sz="1400" dirty="0" err="1" smtClean="0"/>
              <a:t>ковидного</a:t>
            </a:r>
            <a:r>
              <a:rPr lang="ru-RU" sz="1400" dirty="0" smtClean="0"/>
              <a:t> кризиса) </a:t>
            </a:r>
            <a:endParaRPr lang="ru-RU" sz="1400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7425670" y="1502985"/>
            <a:ext cx="2887040" cy="471438"/>
          </a:xfrm>
          <a:prstGeom prst="wedgeRoundRectCallout">
            <a:avLst>
              <a:gd name="adj1" fmla="val 33619"/>
              <a:gd name="adj2" fmla="val 2460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 переходам от </a:t>
            </a:r>
            <a:r>
              <a:rPr lang="en-US" sz="1400" dirty="0" smtClean="0"/>
              <a:t>II </a:t>
            </a:r>
            <a:r>
              <a:rPr lang="ru-RU" sz="1400" dirty="0" smtClean="0"/>
              <a:t>к </a:t>
            </a:r>
            <a:r>
              <a:rPr lang="en-US" sz="1400" dirty="0" smtClean="0"/>
              <a:t>III </a:t>
            </a:r>
            <a:r>
              <a:rPr lang="ru-RU" sz="1400" dirty="0" smtClean="0"/>
              <a:t>кв. 2022 г. (Выход из санкционного шока)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6829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br>
              <a:rPr lang="ru-RU" dirty="0" smtClean="0"/>
            </a:br>
            <a:r>
              <a:rPr lang="ru-RU" dirty="0" smtClean="0"/>
              <a:t>за внимание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15</a:t>
            </a:fld>
            <a:endParaRPr lang="ru-RU"/>
          </a:p>
        </p:txBody>
      </p:sp>
      <p:pic>
        <p:nvPicPr>
          <p:cNvPr id="6" name="Объект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8446" y="224631"/>
            <a:ext cx="451309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985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ЛМБ – источник данных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3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ru-RU" sz="3200" dirty="0" smtClean="0"/>
              <a:t>Источник данных – ежеквартальные опросы </a:t>
            </a:r>
            <a:br>
              <a:rPr lang="ru-RU" sz="3200" dirty="0" smtClean="0"/>
            </a:br>
            <a:r>
              <a:rPr lang="ru-RU" sz="3200" dirty="0" smtClean="0"/>
              <a:t>Проекта «Лонгитюд Малого Бизнеса» (ЛМБ)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199" y="1825625"/>
            <a:ext cx="11087638" cy="46524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ЛМБ инициирован ФОМом совместно с НИУ ВШЭ</a:t>
            </a:r>
          </a:p>
          <a:p>
            <a:r>
              <a:rPr lang="ru-RU" dirty="0" smtClean="0"/>
              <a:t>Исследования запланированы на 10 лет в целью изучения: </a:t>
            </a:r>
          </a:p>
          <a:p>
            <a:pPr lvl="1"/>
            <a:r>
              <a:rPr lang="ru-RU" dirty="0" smtClean="0"/>
              <a:t>Долгосрочных изменений в российском малом бизнесе</a:t>
            </a:r>
          </a:p>
          <a:p>
            <a:pPr lvl="1"/>
            <a:r>
              <a:rPr lang="ru-RU" dirty="0" smtClean="0"/>
              <a:t>Жизненных траекторий компаний и важных событий в жизни владельцев компаний</a:t>
            </a:r>
          </a:p>
          <a:p>
            <a:pPr lvl="1"/>
            <a:r>
              <a:rPr lang="ru-RU" dirty="0" smtClean="0"/>
              <a:t>Влияния экономических</a:t>
            </a:r>
            <a:r>
              <a:rPr lang="ru-RU" dirty="0"/>
              <a:t> и социально-политических </a:t>
            </a:r>
            <a:r>
              <a:rPr lang="ru-RU" dirty="0" smtClean="0"/>
              <a:t>событий</a:t>
            </a:r>
          </a:p>
          <a:p>
            <a:r>
              <a:rPr lang="ru-RU" dirty="0"/>
              <a:t>Ежеквартально </a:t>
            </a:r>
            <a:r>
              <a:rPr lang="ru-RU" dirty="0" smtClean="0"/>
              <a:t>опрашиваются одни и те же респонденты, которые:</a:t>
            </a:r>
          </a:p>
          <a:p>
            <a:pPr lvl="1"/>
            <a:r>
              <a:rPr lang="ru-RU" dirty="0" smtClean="0"/>
              <a:t>Участвовали в репрезентативных опросах населения РФ по случайным выборкам </a:t>
            </a:r>
            <a:br>
              <a:rPr lang="ru-RU" dirty="0" smtClean="0"/>
            </a:br>
            <a:r>
              <a:rPr lang="ru-RU" dirty="0" smtClean="0"/>
              <a:t>(т.е. </a:t>
            </a:r>
            <a:r>
              <a:rPr lang="ru-RU" dirty="0"/>
              <a:t>нет «секретарского барьера</a:t>
            </a:r>
            <a:r>
              <a:rPr lang="ru-RU" dirty="0" smtClean="0"/>
              <a:t>», как в панелях по базам предприятий)</a:t>
            </a:r>
          </a:p>
          <a:p>
            <a:pPr lvl="1"/>
            <a:r>
              <a:rPr lang="ru-RU" dirty="0" smtClean="0"/>
              <a:t>Согласились участвовать в других опросах ФОМ</a:t>
            </a:r>
          </a:p>
          <a:p>
            <a:pPr lvl="1"/>
            <a:r>
              <a:rPr lang="ru-RU" dirty="0" smtClean="0"/>
              <a:t>Оказались предпринимателями</a:t>
            </a:r>
          </a:p>
          <a:p>
            <a:r>
              <a:rPr lang="ru-RU" dirty="0" smtClean="0"/>
              <a:t>Анкета содержит вопросы о результатах прошлого и перспективах текущего квартала</a:t>
            </a:r>
          </a:p>
          <a:p>
            <a:r>
              <a:rPr lang="ru-RU" dirty="0"/>
              <a:t>В начале </a:t>
            </a:r>
            <a:r>
              <a:rPr lang="en-US" dirty="0"/>
              <a:t>III </a:t>
            </a:r>
            <a:r>
              <a:rPr lang="ru-RU" dirty="0"/>
              <a:t>кв. 2021 </a:t>
            </a:r>
            <a:r>
              <a:rPr lang="ru-RU" dirty="0" smtClean="0"/>
              <a:t>г. </a:t>
            </a:r>
            <a:r>
              <a:rPr lang="ru-RU" dirty="0"/>
              <a:t>прошёл </a:t>
            </a:r>
            <a:r>
              <a:rPr lang="ru-RU" dirty="0" smtClean="0"/>
              <a:t>1-й опрос, сейчас, в </a:t>
            </a:r>
            <a:r>
              <a:rPr lang="en-US" dirty="0"/>
              <a:t>IY </a:t>
            </a:r>
            <a:r>
              <a:rPr lang="ru-RU" dirty="0" smtClean="0"/>
              <a:t>кв. </a:t>
            </a:r>
            <a:r>
              <a:rPr lang="ru-RU" dirty="0"/>
              <a:t>202</a:t>
            </a:r>
            <a:r>
              <a:rPr lang="en-US" dirty="0"/>
              <a:t>3</a:t>
            </a:r>
            <a:r>
              <a:rPr lang="ru-RU" dirty="0"/>
              <a:t> года идёт </a:t>
            </a:r>
            <a:r>
              <a:rPr lang="ru-RU" dirty="0" smtClean="0"/>
              <a:t>10-й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Кросс-секционные и Лонгитюдные дизайны исследований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Кросс-секционные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4269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Более</a:t>
            </a:r>
            <a:r>
              <a:rPr lang="ru-RU" b="1" dirty="0" smtClean="0"/>
              <a:t> </a:t>
            </a:r>
            <a:r>
              <a:rPr lang="ru-RU" dirty="0" smtClean="0"/>
              <a:t>репрезентативны</a:t>
            </a:r>
          </a:p>
          <a:p>
            <a:pPr lvl="1"/>
            <a:r>
              <a:rPr lang="ru-RU" dirty="0" smtClean="0"/>
              <a:t>Меньше отказов</a:t>
            </a:r>
            <a:endParaRPr lang="ru-RU" baseline="0" dirty="0" smtClean="0"/>
          </a:p>
          <a:p>
            <a:pPr lvl="1"/>
            <a:r>
              <a:rPr lang="ru-RU" baseline="0" dirty="0" smtClean="0"/>
              <a:t>Исследование меньше влияет на поведение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Нельзя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проследить изменения, </a:t>
            </a:r>
            <a:br>
              <a:rPr lang="ru-RU" dirty="0" smtClean="0"/>
            </a:br>
            <a:r>
              <a:rPr lang="ru-RU" dirty="0" smtClean="0"/>
              <a:t>происходящие </a:t>
            </a:r>
            <a:r>
              <a:rPr lang="ru-RU" b="1" dirty="0" smtClean="0"/>
              <a:t>с одними и теми</a:t>
            </a:r>
            <a:r>
              <a:rPr lang="ru-RU" dirty="0" smtClean="0"/>
              <a:t> же людьми</a:t>
            </a:r>
          </a:p>
          <a:p>
            <a:pPr lvl="1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«Какой стратегии – роста, сохранения или выживания, - Вы пользовались в прошлом квартале?»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«Припомните, а в позапрошлом квартале?»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«Припомните, а в двумя кварталами ранее?»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Лонгитюдные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6172200" y="2505076"/>
            <a:ext cx="5183188" cy="259584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Менее</a:t>
            </a:r>
            <a:r>
              <a:rPr lang="ru-RU" b="1" dirty="0" smtClean="0"/>
              <a:t> </a:t>
            </a:r>
            <a:r>
              <a:rPr lang="ru-RU" dirty="0" smtClean="0"/>
              <a:t>репрезентативны</a:t>
            </a:r>
          </a:p>
          <a:p>
            <a:pPr lvl="1"/>
            <a:r>
              <a:rPr lang="ru-RU" dirty="0" smtClean="0"/>
              <a:t>Немногие</a:t>
            </a:r>
            <a:r>
              <a:rPr lang="ru-RU" baseline="0" dirty="0" smtClean="0"/>
              <a:t> соглашаются на такой подвиг</a:t>
            </a:r>
          </a:p>
          <a:p>
            <a:pPr lvl="1"/>
            <a:r>
              <a:rPr lang="ru-RU" baseline="0" dirty="0" smtClean="0"/>
              <a:t>Знание, о чём спросят, меняет поведение</a:t>
            </a:r>
          </a:p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Можно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/>
              <a:t>проследить изменения, </a:t>
            </a:r>
            <a:br>
              <a:rPr lang="ru-RU" dirty="0" smtClean="0"/>
            </a:br>
            <a:r>
              <a:rPr lang="ru-RU" dirty="0" smtClean="0"/>
              <a:t>происходящие </a:t>
            </a:r>
            <a:r>
              <a:rPr lang="ru-RU" b="1" dirty="0" smtClean="0"/>
              <a:t>с одними и теми</a:t>
            </a:r>
            <a:r>
              <a:rPr lang="ru-RU" dirty="0" smtClean="0"/>
              <a:t> же людьми</a:t>
            </a:r>
            <a:endParaRPr lang="ru-RU" b="1" dirty="0" smtClean="0"/>
          </a:p>
          <a:p>
            <a:pPr lvl="1"/>
            <a:r>
              <a:rPr lang="ru-RU" b="0" dirty="0" smtClean="0">
                <a:solidFill>
                  <a:schemeClr val="accent1">
                    <a:lumMod val="50000"/>
                  </a:schemeClr>
                </a:solidFill>
              </a:rPr>
              <a:t>Известно, как ответил каждый респондент</a:t>
            </a:r>
            <a:r>
              <a:rPr lang="ru-RU" b="0" baseline="0" dirty="0" smtClean="0">
                <a:solidFill>
                  <a:schemeClr val="accent1">
                    <a:lumMod val="50000"/>
                  </a:schemeClr>
                </a:solidFill>
              </a:rPr>
              <a:t> про каждый квартал</a:t>
            </a:r>
          </a:p>
          <a:p>
            <a:pPr lvl="1"/>
            <a:r>
              <a:rPr lang="ru-RU" b="0" dirty="0" smtClean="0">
                <a:solidFill>
                  <a:schemeClr val="accent1">
                    <a:lumMod val="50000"/>
                  </a:schemeClr>
                </a:solidFill>
              </a:rPr>
              <a:t>Можно, например, рассчитать доли бизнесов,</a:t>
            </a:r>
            <a:r>
              <a:rPr lang="ru-RU" b="0" baseline="0" dirty="0" smtClean="0">
                <a:solidFill>
                  <a:schemeClr val="accent1">
                    <a:lumMod val="50000"/>
                  </a:schemeClr>
                </a:solidFill>
              </a:rPr>
              <a:t> перешедших от </a:t>
            </a:r>
            <a:r>
              <a:rPr lang="ru-RU" b="0" dirty="0" smtClean="0">
                <a:solidFill>
                  <a:schemeClr val="accent1">
                    <a:lumMod val="50000"/>
                  </a:schemeClr>
                </a:solidFill>
              </a:rPr>
              <a:t>«выживания» к «сохранении» и к «росту»?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4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39788" y="5340687"/>
            <a:ext cx="10053265" cy="101566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Возможности ЛМБ </a:t>
            </a:r>
            <a:r>
              <a:rPr lang="ru-RU" sz="2000" dirty="0"/>
              <a:t>выходят на первый план, когда </a:t>
            </a:r>
            <a:r>
              <a:rPr lang="ru-RU" sz="2000" dirty="0" smtClean="0"/>
              <a:t>долгое наблюдение за происходящим </a:t>
            </a:r>
            <a:br>
              <a:rPr lang="ru-RU" sz="2000" dirty="0" smtClean="0"/>
            </a:br>
            <a:r>
              <a:rPr lang="ru-RU" sz="2000" dirty="0" smtClean="0"/>
              <a:t>с одними и теми же «подопытными</a:t>
            </a:r>
            <a:r>
              <a:rPr lang="ru-RU" sz="2000" dirty="0"/>
              <a:t>» </a:t>
            </a:r>
            <a:r>
              <a:rPr lang="ru-RU" sz="2000" dirty="0" smtClean="0"/>
              <a:t>бизнесами</a:t>
            </a:r>
            <a:r>
              <a:rPr lang="ru-RU" sz="2000" dirty="0"/>
              <a:t>, </a:t>
            </a:r>
            <a:r>
              <a:rPr lang="ru-RU" sz="2000" dirty="0" smtClean="0"/>
              <a:t>важнее </a:t>
            </a:r>
            <a:r>
              <a:rPr lang="ru-RU" sz="2000" dirty="0"/>
              <a:t>репрезентативного описания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российского малого </a:t>
            </a:r>
            <a:r>
              <a:rPr lang="ru-RU" sz="2000" dirty="0"/>
              <a:t>бизнеса в каждый момент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29285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анкеты: </a:t>
            </a:r>
            <a:br>
              <a:rPr lang="ru-RU" dirty="0" smtClean="0"/>
            </a:br>
            <a:r>
              <a:rPr lang="ru-RU" dirty="0" smtClean="0"/>
              <a:t>ежеквартальные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89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Доход</a:t>
            </a:r>
          </a:p>
          <a:p>
            <a:pPr lvl="1"/>
            <a:r>
              <a:rPr lang="ru-RU" dirty="0" smtClean="0"/>
              <a:t>Квартальная динамика и её причины: </a:t>
            </a:r>
            <a:br>
              <a:rPr lang="ru-RU" dirty="0" smtClean="0"/>
            </a:br>
            <a:r>
              <a:rPr lang="ru-RU" dirty="0" smtClean="0"/>
              <a:t>внутренние причины, </a:t>
            </a:r>
            <a:r>
              <a:rPr lang="ru-RU" dirty="0"/>
              <a:t>общая экономическая </a:t>
            </a:r>
            <a:r>
              <a:rPr lang="ru-RU" dirty="0" smtClean="0"/>
              <a:t>ситуация или меры государства?</a:t>
            </a:r>
          </a:p>
          <a:p>
            <a:pPr lvl="1"/>
            <a:r>
              <a:rPr lang="ru-RU" dirty="0" smtClean="0"/>
              <a:t>Достаточность дохода для покрытия прямых расходов</a:t>
            </a:r>
          </a:p>
          <a:p>
            <a:r>
              <a:rPr lang="ru-RU" dirty="0" smtClean="0"/>
              <a:t>Бизнес-стратегия в прошлом квартале</a:t>
            </a:r>
          </a:p>
          <a:p>
            <a:pPr lvl="1"/>
            <a:r>
              <a:rPr lang="ru-RU" dirty="0" smtClean="0"/>
              <a:t>Пользовались стратегией роста, сохранения или выживания?</a:t>
            </a:r>
          </a:p>
          <a:p>
            <a:r>
              <a:rPr lang="ru-RU" dirty="0" smtClean="0"/>
              <a:t>Изменения в бизнес-среде</a:t>
            </a:r>
          </a:p>
          <a:p>
            <a:pPr lvl="1"/>
            <a:r>
              <a:rPr lang="ru-RU" dirty="0" smtClean="0"/>
              <a:t>условия для бизнеса, спрос, конкуренция, общее состояние экономики</a:t>
            </a:r>
          </a:p>
          <a:p>
            <a:r>
              <a:rPr lang="ru-RU" dirty="0" smtClean="0"/>
              <a:t>Изменения на предприятии</a:t>
            </a:r>
          </a:p>
          <a:p>
            <a:pPr lvl="1"/>
            <a:r>
              <a:rPr lang="ru-RU" dirty="0" smtClean="0"/>
              <a:t>Появились ли новые, закрылись ли прежние?</a:t>
            </a:r>
          </a:p>
          <a:p>
            <a:pPr lvl="1"/>
            <a:r>
              <a:rPr lang="ru-RU" dirty="0" smtClean="0"/>
              <a:t>Привлекались ли заёмные средства банков, коммерческих партнёров, физлиц?</a:t>
            </a:r>
          </a:p>
          <a:p>
            <a:pPr lvl="1"/>
            <a:r>
              <a:rPr lang="ru-RU" dirty="0" smtClean="0"/>
              <a:t>Менялись ли расходы на оплату труда и аренду рабочих площадей?</a:t>
            </a:r>
          </a:p>
          <a:p>
            <a:pPr lvl="1"/>
            <a:r>
              <a:rPr lang="ru-RU" dirty="0" smtClean="0"/>
              <a:t>Использовались ли онлайн-продажи, интернет-продвижение, интернет-средства </a:t>
            </a:r>
            <a:r>
              <a:rPr lang="ru-RU" dirty="0"/>
              <a:t>для организации рабочих процессов и координации удалённой работы</a:t>
            </a:r>
            <a:endParaRPr lang="ru-RU" dirty="0" smtClean="0"/>
          </a:p>
          <a:p>
            <a:r>
              <a:rPr lang="ru-RU" dirty="0" smtClean="0"/>
              <a:t>Настроения в новом квартале, ожидания от него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9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Структура анкеты: разовые </a:t>
            </a:r>
            <a:br>
              <a:rPr lang="ru-RU" dirty="0" smtClean="0"/>
            </a:br>
            <a:r>
              <a:rPr lang="ru-RU" dirty="0" smtClean="0"/>
              <a:t>и эпизодические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15778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 бизнесе</a:t>
            </a:r>
          </a:p>
          <a:p>
            <a:pPr lvl="1"/>
            <a:r>
              <a:rPr lang="ru-RU" dirty="0" smtClean="0"/>
              <a:t>Опыт обращения </a:t>
            </a:r>
            <a:r>
              <a:rPr lang="ru-RU" dirty="0"/>
              <a:t>за </a:t>
            </a:r>
            <a:r>
              <a:rPr lang="ru-RU" dirty="0" smtClean="0"/>
              <a:t>мерами </a:t>
            </a:r>
            <a:r>
              <a:rPr lang="ru-RU" dirty="0"/>
              <a:t>господдержки </a:t>
            </a:r>
            <a:r>
              <a:rPr lang="ru-RU" dirty="0" smtClean="0"/>
              <a:t>(опросы 4 и 6)</a:t>
            </a:r>
          </a:p>
          <a:p>
            <a:pPr lvl="1"/>
            <a:r>
              <a:rPr lang="ru-RU" dirty="0" smtClean="0"/>
              <a:t>Влияние на бизнес:</a:t>
            </a:r>
          </a:p>
          <a:p>
            <a:pPr lvl="2"/>
            <a:r>
              <a:rPr lang="ru-RU" dirty="0" smtClean="0"/>
              <a:t>Пандемии (опросы 1-3)</a:t>
            </a:r>
          </a:p>
          <a:p>
            <a:pPr lvl="2"/>
            <a:r>
              <a:rPr lang="ru-RU" dirty="0" smtClean="0"/>
              <a:t>Санкций (опрос 4)</a:t>
            </a:r>
          </a:p>
          <a:p>
            <a:pPr lvl="2"/>
            <a:r>
              <a:rPr lang="ru-RU" dirty="0" smtClean="0"/>
              <a:t>Частичной мобилизации (опрос 6)</a:t>
            </a:r>
          </a:p>
          <a:p>
            <a:pPr lvl="1"/>
            <a:r>
              <a:rPr lang="ru-RU" dirty="0" smtClean="0"/>
              <a:t>Изменения в составе владельцев (опрос 1)</a:t>
            </a:r>
          </a:p>
          <a:p>
            <a:pPr lvl="1"/>
            <a:r>
              <a:rPr lang="ru-RU" dirty="0" smtClean="0"/>
              <a:t>Сезонность (волна 3)</a:t>
            </a:r>
          </a:p>
          <a:p>
            <a:pPr lvl="1"/>
            <a:r>
              <a:rPr lang="ru-RU" dirty="0" smtClean="0"/>
              <a:t>Инструменты онлайн-торговли (опрос 5)</a:t>
            </a:r>
          </a:p>
          <a:p>
            <a:pPr lvl="1"/>
            <a:r>
              <a:rPr lang="ru-RU" dirty="0" smtClean="0"/>
              <a:t>Импортозамещение,  параллельный импорт (опрос 5)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6172200" y="1915778"/>
            <a:ext cx="5380150" cy="435133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 предпринимателе</a:t>
            </a:r>
          </a:p>
          <a:p>
            <a:pPr lvl="1"/>
            <a:r>
              <a:rPr lang="ru-RU" dirty="0" smtClean="0"/>
              <a:t>Образование (опрос 8)</a:t>
            </a:r>
          </a:p>
          <a:p>
            <a:pPr lvl="1"/>
            <a:r>
              <a:rPr lang="ru-RU" dirty="0" smtClean="0"/>
              <a:t>Семейное положение (опрос 2)</a:t>
            </a:r>
          </a:p>
          <a:p>
            <a:pPr lvl="1"/>
            <a:r>
              <a:rPr lang="ru-RU" dirty="0" smtClean="0"/>
              <a:t>Мотивация к ведению бизнеса (опросы 1 и 5)</a:t>
            </a:r>
          </a:p>
          <a:p>
            <a:pPr lvl="1"/>
            <a:r>
              <a:rPr lang="ru-RU" dirty="0" smtClean="0"/>
              <a:t>Роль семьи в бизнесе (опрос 3)</a:t>
            </a:r>
          </a:p>
          <a:p>
            <a:pPr lvl="1"/>
            <a:r>
              <a:rPr lang="ru-RU" dirty="0" smtClean="0"/>
              <a:t>Хобби и увлечения (опрос 7)</a:t>
            </a:r>
          </a:p>
          <a:p>
            <a:pPr lvl="1"/>
            <a:r>
              <a:rPr lang="ru-RU" dirty="0" smtClean="0"/>
              <a:t>Потребность в знаниях и </a:t>
            </a:r>
            <a:r>
              <a:rPr lang="ru-RU" dirty="0"/>
              <a:t>опыте </a:t>
            </a:r>
            <a:r>
              <a:rPr lang="ru-RU" dirty="0" smtClean="0"/>
              <a:t>(</a:t>
            </a:r>
            <a:r>
              <a:rPr lang="ru-RU" dirty="0"/>
              <a:t>опрос 7)</a:t>
            </a:r>
            <a:endParaRPr lang="ru-RU" dirty="0" smtClean="0"/>
          </a:p>
          <a:p>
            <a:pPr lvl="1"/>
            <a:r>
              <a:rPr lang="ru-RU" dirty="0" smtClean="0"/>
              <a:t>Соответствие бизнеса образованию и профессиональному опыту (опрос 8)</a:t>
            </a:r>
          </a:p>
          <a:p>
            <a:pPr lvl="1"/>
            <a:r>
              <a:rPr lang="ru-RU" dirty="0" smtClean="0"/>
              <a:t>Личные качества предпринимателя и наставничество (опрос 8)</a:t>
            </a:r>
          </a:p>
          <a:p>
            <a:pPr lvl="1"/>
            <a:r>
              <a:rPr lang="ru-RU" dirty="0" smtClean="0"/>
              <a:t>Счастье (опрос 9)</a:t>
            </a:r>
          </a:p>
          <a:p>
            <a:pPr lvl="1"/>
            <a:r>
              <a:rPr lang="ru-RU" dirty="0"/>
              <a:t>Выгорание </a:t>
            </a:r>
            <a:r>
              <a:rPr lang="ru-RU" dirty="0" smtClean="0"/>
              <a:t>(</a:t>
            </a:r>
            <a:r>
              <a:rPr lang="ru-RU" dirty="0"/>
              <a:t>опрос 9)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696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Уникальные возможности ЛМБ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896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Можно привлечь к анализу всю накопленную информацию о каждом респонденте, собранную, когда он:</a:t>
            </a:r>
          </a:p>
          <a:p>
            <a:pPr lvl="1"/>
            <a:r>
              <a:rPr lang="ru-RU" dirty="0" smtClean="0"/>
              <a:t>…впервые согласился участвовать в будущих опросах ФОМ</a:t>
            </a:r>
          </a:p>
          <a:p>
            <a:pPr lvl="1"/>
            <a:r>
              <a:rPr lang="ru-RU" dirty="0" smtClean="0"/>
              <a:t>…впервые прошёл «паспортизацию» своего бизнеса</a:t>
            </a:r>
          </a:p>
          <a:p>
            <a:pPr lvl="1"/>
            <a:r>
              <a:rPr lang="ru-RU" dirty="0" smtClean="0"/>
              <a:t>…вновь прошёл </a:t>
            </a:r>
            <a:r>
              <a:rPr lang="ru-RU" dirty="0"/>
              <a:t>«паспортизацию» своего бизнеса </a:t>
            </a:r>
            <a:r>
              <a:rPr lang="ru-RU" dirty="0" smtClean="0"/>
              <a:t>через три года</a:t>
            </a:r>
          </a:p>
          <a:p>
            <a:pPr lvl="1"/>
            <a:r>
              <a:rPr lang="ru-RU" dirty="0" smtClean="0"/>
              <a:t>…ответил на вопросы разовых и эпизодических блоков</a:t>
            </a:r>
          </a:p>
          <a:p>
            <a:r>
              <a:rPr lang="ru-RU" dirty="0" smtClean="0"/>
              <a:t>Можно отличить причину от следствия, проследив, что случилось после того, как он…</a:t>
            </a:r>
          </a:p>
          <a:p>
            <a:pPr lvl="1"/>
            <a:r>
              <a:rPr lang="ru-RU" dirty="0" smtClean="0"/>
              <a:t>…взял кредит, воспользовался государственной помощью</a:t>
            </a:r>
          </a:p>
          <a:p>
            <a:pPr lvl="1"/>
            <a:r>
              <a:rPr lang="ru-RU" dirty="0" smtClean="0"/>
              <a:t>…столкнулся с той иной проблемой</a:t>
            </a:r>
          </a:p>
          <a:p>
            <a:pPr lvl="1"/>
            <a:r>
              <a:rPr lang="ru-RU" dirty="0" smtClean="0"/>
              <a:t>…начал применять интернет-продвижение и </a:t>
            </a:r>
            <a:r>
              <a:rPr lang="ru-RU" dirty="0"/>
              <a:t>т.д.</a:t>
            </a:r>
            <a:endParaRPr lang="ru-RU" dirty="0" smtClean="0"/>
          </a:p>
          <a:p>
            <a:r>
              <a:rPr lang="ru-RU" dirty="0" smtClean="0"/>
              <a:t>Можно избежать смещений в оценках из-за невозможности полного учёта всех важных факторов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51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Материалы исследования </a:t>
            </a:r>
            <a:br>
              <a:rPr lang="ru-RU" dirty="0" smtClean="0"/>
            </a:br>
            <a:r>
              <a:rPr lang="ru-RU" dirty="0" smtClean="0"/>
              <a:t>и доступ к данным ЛМБ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838199" y="1825624"/>
            <a:ext cx="5305023" cy="45307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https://smbiz.fom.ru/longitude</a:t>
            </a:r>
            <a:endParaRPr lang="ru-RU" dirty="0" smtClean="0"/>
          </a:p>
          <a:p>
            <a:r>
              <a:rPr lang="ru-RU" dirty="0" smtClean="0"/>
              <a:t>В настоящее время по заказу НИУ ВШЭ создаётся ХАБ ЛМБ, где будут выкладываться слитые данные опросов в формате </a:t>
            </a:r>
            <a:r>
              <a:rPr lang="en-US" dirty="0" smtClean="0"/>
              <a:t>SPSS</a:t>
            </a:r>
            <a:endParaRPr lang="ru-RU" dirty="0" smtClean="0"/>
          </a:p>
          <a:p>
            <a:r>
              <a:rPr lang="ru-RU" dirty="0" smtClean="0"/>
              <a:t>Коллеги, предлагаем все «своим» принять участие в анализе этих данных</a:t>
            </a:r>
          </a:p>
          <a:p>
            <a:r>
              <a:rPr lang="ru-RU" dirty="0" smtClean="0"/>
              <a:t>Бесплатно предоставляются:</a:t>
            </a:r>
          </a:p>
          <a:p>
            <a:pPr lvl="1"/>
            <a:r>
              <a:rPr lang="ru-RU" dirty="0" smtClean="0"/>
              <a:t>Все данные, собранные до 2023 года</a:t>
            </a:r>
          </a:p>
          <a:p>
            <a:r>
              <a:rPr lang="ru-RU" smtClean="0"/>
              <a:t>Данные</a:t>
            </a:r>
            <a:r>
              <a:rPr lang="ru-RU" dirty="0" smtClean="0"/>
              <a:t>, собранные, начиная с 2024 г</a:t>
            </a:r>
            <a:r>
              <a:rPr lang="ru-RU" dirty="0" smtClean="0"/>
              <a:t>. становятся бе</a:t>
            </a:r>
            <a:r>
              <a:rPr lang="ru-RU" dirty="0" smtClean="0"/>
              <a:t>сплатными через год</a:t>
            </a:r>
            <a:endParaRPr lang="ru-RU" dirty="0" smtClean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06451" y="1825625"/>
            <a:ext cx="4513098" cy="4351338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102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исследования </a:t>
            </a:r>
            <a:br>
              <a:rPr lang="ru-RU" dirty="0" smtClean="0"/>
            </a:br>
            <a:r>
              <a:rPr lang="ru-RU" dirty="0" smtClean="0"/>
              <a:t>на данных ЛМБ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Прогнозирование состояния малого бизнеса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9FF40-A33E-4DC5-8D3D-F15CD96A3AC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8022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681</Words>
  <Application>Microsoft Office PowerPoint</Application>
  <PresentationFormat>Широкоэкранный</PresentationFormat>
  <Paragraphs>158</Paragraphs>
  <Slides>15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Прогнозирование состояния малого бизнеса по данным лонгитюдных опросов  Галицкий Е.Б., Киселёв Д.М.</vt:lpstr>
      <vt:lpstr>ЛМБ – источник данных</vt:lpstr>
      <vt:lpstr>Источник данных – ежеквартальные опросы  Проекта «Лонгитюд Малого Бизнеса» (ЛМБ)</vt:lpstr>
      <vt:lpstr>Кросс-секционные и Лонгитюдные дизайны исследований</vt:lpstr>
      <vt:lpstr>Структура анкеты:  ежеквартальные вопросы</vt:lpstr>
      <vt:lpstr>Структура анкеты: разовые  и эпизодические вопросы</vt:lpstr>
      <vt:lpstr>Уникальные возможности ЛМБ</vt:lpstr>
      <vt:lpstr>Материалы исследования  и доступ к данным ЛМБ</vt:lpstr>
      <vt:lpstr>Пример исследования  на данных ЛМБ</vt:lpstr>
      <vt:lpstr>Вопросы и индексы</vt:lpstr>
      <vt:lpstr>Коэффициент корреляции между индексами равен 0,72</vt:lpstr>
      <vt:lpstr>Прогноз индекса состояния бизнеса на 9-й волне по матрице переходов от 7-й волны к 8-й</vt:lpstr>
      <vt:lpstr>Прогноз индекса состояния бизнеса  по последней матрице переходов</vt:lpstr>
      <vt:lpstr>Уточнение прогноза индекса состояния бизнеса по переходам в сходных состояниях</vt:lpstr>
      <vt:lpstr>Спасибо 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GALITSKIY Efim B.</dc:creator>
  <cp:lastModifiedBy>GALITSKIY Efim B.</cp:lastModifiedBy>
  <cp:revision>64</cp:revision>
  <dcterms:created xsi:type="dcterms:W3CDTF">2023-10-08T10:29:08Z</dcterms:created>
  <dcterms:modified xsi:type="dcterms:W3CDTF">2023-11-07T15:32:21Z</dcterms:modified>
</cp:coreProperties>
</file>