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FE1D5-E1EF-4EF0-B7AD-4612F28999E1}" v="12" dt="2020-11-09T10:14:20.729"/>
    <p1510:client id="{9BE54017-FFE6-49A7-9C8F-4C00FCB93D80}" v="30" dt="2020-11-09T10:09:33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2763B-3553-D442-AB14-3EF451B77337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AD44-DB23-C54D-9700-E7D542DD8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7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5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6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0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2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69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5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8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9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4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0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© ФОМ, 12.11.2020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A069-0DC5-6747-9F23-70C107987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2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.me/koronaFOM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t.me/koronafom_hronika" TargetMode="External"/><Relationship Id="rId12" Type="http://schemas.openxmlformats.org/officeDocument/2006/relationships/hyperlink" Target="https://u.fom.ru/k-fom-al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vid19.fom.ru/" TargetMode="External"/><Relationship Id="rId11" Type="http://schemas.openxmlformats.org/officeDocument/2006/relationships/hyperlink" Target="https://setefom.ru/survey/covid19fom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zen.yandex.ru/fo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facebook.com/koronaf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62660-E437-A14F-B253-4A703358E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5048" y="341906"/>
            <a:ext cx="6858000" cy="2274073"/>
          </a:xfrm>
        </p:spPr>
        <p:txBody>
          <a:bodyPr anchor="ctr">
            <a:normAutofit fontScale="90000"/>
          </a:bodyPr>
          <a:lstStyle/>
          <a:p>
            <a:r>
              <a:rPr lang="ru-RU" sz="44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Социология </a:t>
            </a:r>
            <a:br>
              <a:rPr lang="ru-RU" sz="44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4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пандемической реальности</a:t>
            </a:r>
            <a:br>
              <a:rPr lang="ru-RU" sz="4400"/>
            </a:br>
            <a:br>
              <a:rPr lang="ru-RU" sz="2800" b="1" spc="100"/>
            </a:br>
            <a:r>
              <a:rPr lang="ru-RU" b="1" spc="1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Проект коронаФОМ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3DFC9C-1042-9345-9667-F7E63649C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855" y="2886323"/>
            <a:ext cx="6858000" cy="1852653"/>
          </a:xfrm>
        </p:spPr>
        <p:txBody>
          <a:bodyPr anchor="t">
            <a:normAutofit/>
          </a:bodyPr>
          <a:lstStyle/>
          <a:p>
            <a:pPr algn="l"/>
            <a:r>
              <a:rPr lang="ru-RU" sz="2400"/>
              <a:t>Форум «</a:t>
            </a:r>
            <a:r>
              <a:rPr lang="ru-RU" sz="2400" b="1"/>
              <a:t>Социология здоровья</a:t>
            </a:r>
            <a:r>
              <a:rPr lang="ru-RU" sz="2400"/>
              <a:t>»</a:t>
            </a:r>
          </a:p>
          <a:p>
            <a:pPr algn="l"/>
            <a:r>
              <a:rPr lang="ru-RU" sz="2000"/>
              <a:t>12 ноября 2020 г.</a:t>
            </a:r>
          </a:p>
          <a:p>
            <a:pPr algn="r"/>
            <a:endParaRPr lang="ru-RU" sz="100"/>
          </a:p>
          <a:p>
            <a:pPr algn="r"/>
            <a:r>
              <a:rPr lang="ru-RU" sz="2400" i="1"/>
              <a:t>Александр Ослон</a:t>
            </a:r>
          </a:p>
          <a:p>
            <a:pPr algn="r"/>
            <a:r>
              <a:rPr lang="ru-RU" sz="2400" i="1"/>
              <a:t>президент ФОМ</a:t>
            </a:r>
          </a:p>
          <a:p>
            <a:pPr algn="l"/>
            <a:endParaRPr lang="ru-RU" sz="800"/>
          </a:p>
        </p:txBody>
      </p:sp>
    </p:spTree>
    <p:extLst>
      <p:ext uri="{BB962C8B-B14F-4D97-AF65-F5344CB8AC3E}">
        <p14:creationId xmlns:p14="http://schemas.microsoft.com/office/powerpoint/2010/main" val="22810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2C714-4771-5B47-9AAA-6D1D2BF4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8489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ru-RU" sz="3600" spc="130"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Социология и пандемия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E9C83-7447-1841-98B4-1AE65730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0547"/>
            <a:ext cx="7886700" cy="3729789"/>
          </a:xfrm>
        </p:spPr>
        <p:txBody>
          <a:bodyPr>
            <a:normAutofit/>
          </a:bodyPr>
          <a:lstStyle/>
          <a:p>
            <a:r>
              <a:rPr lang="ru-RU" sz="2800"/>
              <a:t> </a:t>
            </a:r>
            <a:r>
              <a:rPr lang="ru-RU" sz="2800" b="1">
                <a:solidFill>
                  <a:srgbClr val="7030A0"/>
                </a:solidFill>
              </a:rPr>
              <a:t>Пандемия</a:t>
            </a:r>
            <a:r>
              <a:rPr lang="ru-RU" sz="2800"/>
              <a:t>: у ВСЕХ в головах / некоторые болеют</a:t>
            </a:r>
          </a:p>
          <a:p>
            <a:r>
              <a:rPr lang="ru-RU" sz="2800"/>
              <a:t> </a:t>
            </a:r>
            <a:r>
              <a:rPr lang="ru-RU" sz="2800" b="1">
                <a:solidFill>
                  <a:srgbClr val="7030A0"/>
                </a:solidFill>
              </a:rPr>
              <a:t>Борьба против пандемии</a:t>
            </a:r>
            <a:r>
              <a:rPr lang="ru-RU" sz="2800"/>
              <a:t>: затрагивает ВСЕХ</a:t>
            </a:r>
          </a:p>
          <a:p>
            <a:r>
              <a:rPr lang="ru-RU" sz="2800"/>
              <a:t> </a:t>
            </a:r>
            <a:r>
              <a:rPr lang="ru-RU" sz="2800" b="1">
                <a:solidFill>
                  <a:srgbClr val="C00000"/>
                </a:solidFill>
              </a:rPr>
              <a:t>Социология пандемической реальности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500"/>
              <a:t> </a:t>
            </a:r>
            <a:r>
              <a:rPr lang="ru-RU" sz="2500" b="1">
                <a:solidFill>
                  <a:schemeClr val="accent5">
                    <a:lumMod val="75000"/>
                  </a:schemeClr>
                </a:solidFill>
              </a:rPr>
              <a:t>Жизнь</a:t>
            </a:r>
            <a:r>
              <a:rPr lang="ru-RU" sz="2500"/>
              <a:t>: в условиях пандемии / борьбы с пандемией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500"/>
              <a:t> </a:t>
            </a:r>
            <a:r>
              <a:rPr lang="ru-RU" sz="2500" b="1">
                <a:solidFill>
                  <a:schemeClr val="accent5">
                    <a:lumMod val="75000"/>
                  </a:schemeClr>
                </a:solidFill>
              </a:rPr>
              <a:t>Борьба</a:t>
            </a:r>
            <a:r>
              <a:rPr lang="ru-RU" sz="2500"/>
              <a:t>: лечить / предохранять / защищаться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500"/>
              <a:t> </a:t>
            </a:r>
            <a:r>
              <a:rPr lang="ru-RU" sz="2500" b="1">
                <a:solidFill>
                  <a:schemeClr val="accent5">
                    <a:lumMod val="75000"/>
                  </a:schemeClr>
                </a:solidFill>
              </a:rPr>
              <a:t>Последствия</a:t>
            </a:r>
            <a:r>
              <a:rPr lang="ru-RU" sz="2500"/>
              <a:t>: люди / медики / экономика /  корпорации / предприниматели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500"/>
              <a:t> </a:t>
            </a:r>
            <a:r>
              <a:rPr lang="ru-RU" sz="2500" b="1">
                <a:solidFill>
                  <a:schemeClr val="accent5">
                    <a:lumMod val="75000"/>
                  </a:schemeClr>
                </a:solidFill>
              </a:rPr>
              <a:t>Общественный иммунитет</a:t>
            </a:r>
            <a:r>
              <a:rPr lang="ru-RU" sz="2500"/>
              <a:t>: сопротивление пандемии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F9AEBB-4E83-B14F-90D5-4131A089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D56774-1264-8B4B-B628-33AA2222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2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1A034EE0-A965-DB4C-A884-14FCD53E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</p:spTree>
    <p:extLst>
      <p:ext uri="{BB962C8B-B14F-4D97-AF65-F5344CB8AC3E}">
        <p14:creationId xmlns:p14="http://schemas.microsoft.com/office/powerpoint/2010/main" val="30007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2C714-4771-5B47-9AAA-6D1D2BF4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8489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ru-RU" sz="3600" spc="130"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Проект коронаФОМ: истоки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E9C83-7447-1841-98B4-1AE65730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9572"/>
            <a:ext cx="7886700" cy="3583151"/>
          </a:xfrm>
        </p:spPr>
        <p:txBody>
          <a:bodyPr>
            <a:normAutofit/>
          </a:bodyPr>
          <a:lstStyle/>
          <a:p>
            <a:r>
              <a:rPr lang="ru-RU" sz="2800"/>
              <a:t> </a:t>
            </a:r>
            <a:r>
              <a:rPr lang="ru-RU" sz="2800" b="1">
                <a:solidFill>
                  <a:srgbClr val="7030A0"/>
                </a:solidFill>
              </a:rPr>
              <a:t>Причина</a:t>
            </a:r>
            <a:r>
              <a:rPr lang="ru-RU" sz="2800"/>
              <a:t>: тотальные меры борьбы с пандемией</a:t>
            </a:r>
          </a:p>
          <a:p>
            <a:r>
              <a:rPr lang="ru-RU" sz="2800"/>
              <a:t> </a:t>
            </a:r>
            <a:r>
              <a:rPr lang="ru-RU" sz="2800" b="1">
                <a:solidFill>
                  <a:srgbClr val="7030A0"/>
                </a:solidFill>
              </a:rPr>
              <a:t>Следствие</a:t>
            </a:r>
            <a:r>
              <a:rPr lang="ru-RU" sz="2800"/>
              <a:t>: массовые потрясения - житейские социальные / экономические / ментальные</a:t>
            </a:r>
          </a:p>
          <a:p>
            <a:r>
              <a:rPr lang="ru-RU" sz="2800"/>
              <a:t> </a:t>
            </a:r>
            <a:r>
              <a:rPr lang="ru-RU" sz="2800" b="1">
                <a:solidFill>
                  <a:srgbClr val="7030A0"/>
                </a:solidFill>
              </a:rPr>
              <a:t>Феномен</a:t>
            </a:r>
            <a:r>
              <a:rPr lang="ru-RU" sz="2800"/>
              <a:t>: новая пандемическая реальность  </a:t>
            </a:r>
          </a:p>
          <a:p>
            <a:r>
              <a:rPr lang="ru-RU" sz="2800"/>
              <a:t> </a:t>
            </a:r>
            <a:r>
              <a:rPr lang="ru-RU" sz="2800" b="1">
                <a:solidFill>
                  <a:srgbClr val="7030A0"/>
                </a:solidFill>
              </a:rPr>
              <a:t>Проект</a:t>
            </a:r>
            <a:r>
              <a:rPr lang="ru-RU" sz="2800"/>
              <a:t>: фиксировать / изучать / понимать / объяснять новую пандемическую реальность</a:t>
            </a:r>
          </a:p>
          <a:p>
            <a:r>
              <a:rPr lang="ru-RU" sz="2800"/>
              <a:t> </a:t>
            </a:r>
            <a:r>
              <a:rPr lang="ru-RU" sz="2800" b="1">
                <a:solidFill>
                  <a:srgbClr val="7030A0"/>
                </a:solidFill>
              </a:rPr>
              <a:t>Начало</a:t>
            </a:r>
            <a:r>
              <a:rPr lang="ru-RU" sz="2800"/>
              <a:t>: 21 марта 2020 г.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F9AEBB-4E83-B14F-90D5-4131A089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D56774-1264-8B4B-B628-33AA2222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3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1A034EE0-A965-DB4C-A884-14FCD53E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</p:spTree>
    <p:extLst>
      <p:ext uri="{BB962C8B-B14F-4D97-AF65-F5344CB8AC3E}">
        <p14:creationId xmlns:p14="http://schemas.microsoft.com/office/powerpoint/2010/main" val="230218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2C714-4771-5B47-9AAA-6D1D2BF4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8489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ru-RU" sz="3600" spc="130"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Проект коронаФОМ: направления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E9C83-7447-1841-98B4-1AE65730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22352"/>
            <a:ext cx="7886700" cy="3816626"/>
          </a:xfrm>
        </p:spPr>
        <p:txBody>
          <a:bodyPr>
            <a:normAutofit fontScale="92500" lnSpcReduction="10000"/>
          </a:bodyPr>
          <a:lstStyle/>
          <a:p>
            <a:r>
              <a:rPr lang="ru-RU" sz="2800"/>
              <a:t> </a:t>
            </a:r>
            <a:r>
              <a:rPr lang="ru-RU" sz="3000" b="1">
                <a:solidFill>
                  <a:srgbClr val="C00000"/>
                </a:solidFill>
              </a:rPr>
              <a:t>коронаЗонд</a:t>
            </a:r>
            <a:r>
              <a:rPr lang="ru-RU" sz="3000"/>
              <a:t> – </a:t>
            </a:r>
            <a:r>
              <a:rPr lang="ru-RU" sz="3000" i="1"/>
              <a:t>ежедневный мониторинг</a:t>
            </a:r>
            <a:r>
              <a:rPr lang="ru-RU" sz="30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</a:t>
            </a:r>
            <a:r>
              <a:rPr lang="ru-RU" sz="2700" err="1"/>
              <a:t>Соц.индикаторы</a:t>
            </a:r>
            <a:r>
              <a:rPr lang="ru-RU" sz="2700"/>
              <a:t> пандемии – </a:t>
            </a:r>
            <a:r>
              <a:rPr lang="ru-RU" sz="2700" i="1"/>
              <a:t>опрос населения РФ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Пандемия в </a:t>
            </a:r>
            <a:r>
              <a:rPr lang="ru-RU" sz="2700" err="1"/>
              <a:t>соцмедиа</a:t>
            </a:r>
            <a:r>
              <a:rPr lang="ru-RU" sz="2700"/>
              <a:t> – </a:t>
            </a:r>
            <a:r>
              <a:rPr lang="ru-RU" sz="2700" i="1"/>
              <a:t>тематический анализ</a:t>
            </a:r>
          </a:p>
          <a:p>
            <a:r>
              <a:rPr lang="ru-RU" sz="2800"/>
              <a:t> </a:t>
            </a:r>
            <a:r>
              <a:rPr lang="ru-RU" sz="3000" b="1" err="1">
                <a:solidFill>
                  <a:srgbClr val="C00000"/>
                </a:solidFill>
              </a:rPr>
              <a:t>коронаТемы</a:t>
            </a:r>
            <a:r>
              <a:rPr lang="ru-RU" sz="3000"/>
              <a:t> – </a:t>
            </a:r>
            <a:r>
              <a:rPr lang="ru-RU" sz="3000" i="1"/>
              <a:t>опросы и глубокие интервью</a:t>
            </a:r>
            <a:r>
              <a:rPr lang="ru-RU" sz="300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Социальные практики и пандемия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Повседневность и пандемия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Экономика и пандемия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Медики и пандемия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Корпорации и пандемия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700"/>
              <a:t>  Малый бизнес и пандемия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622D03-B312-514D-820C-2F8E3268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3D319B-7BC8-5542-B4D3-C396AF04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4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A513792-7C09-F149-971A-8AEC97FC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</p:spTree>
    <p:extLst>
      <p:ext uri="{BB962C8B-B14F-4D97-AF65-F5344CB8AC3E}">
        <p14:creationId xmlns:p14="http://schemas.microsoft.com/office/powerpoint/2010/main" val="86550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2C714-4771-5B47-9AAA-6D1D2BF4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5719"/>
            <a:ext cx="7886700" cy="5844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ru-RU" sz="3600" spc="130"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Проект коронаФОМ: направления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E9C83-7447-1841-98B4-1AE65730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4189"/>
            <a:ext cx="7886700" cy="3866147"/>
          </a:xfrm>
        </p:spPr>
        <p:txBody>
          <a:bodyPr>
            <a:normAutofit/>
          </a:bodyPr>
          <a:lstStyle/>
          <a:p>
            <a:r>
              <a:rPr lang="ru-RU" sz="2800"/>
              <a:t> </a:t>
            </a:r>
            <a:r>
              <a:rPr lang="ru-RU" sz="2800" b="1" err="1">
                <a:solidFill>
                  <a:srgbClr val="C00000"/>
                </a:solidFill>
              </a:rPr>
              <a:t>коронаБеседы</a:t>
            </a:r>
            <a:r>
              <a:rPr lang="ru-RU" sz="2800"/>
              <a:t> – </a:t>
            </a:r>
            <a:r>
              <a:rPr lang="ru-RU" sz="2800" i="1"/>
              <a:t>дискуссии о пандемии с рефлексирующими  социальными мыслителями </a:t>
            </a:r>
          </a:p>
          <a:p>
            <a:r>
              <a:rPr lang="ru-RU" sz="2800"/>
              <a:t> </a:t>
            </a:r>
            <a:r>
              <a:rPr lang="ru-RU" sz="2800" b="1" err="1">
                <a:solidFill>
                  <a:srgbClr val="C00000"/>
                </a:solidFill>
              </a:rPr>
              <a:t>коронаДайджесты</a:t>
            </a:r>
            <a:r>
              <a:rPr lang="ru-RU" sz="2800"/>
              <a:t> – </a:t>
            </a:r>
            <a:r>
              <a:rPr lang="ru-RU" sz="2800" i="1"/>
              <a:t>поиск и сбор Коллекций сетевых реакций на пандемию</a:t>
            </a:r>
            <a:r>
              <a:rPr lang="ru-RU" sz="2800"/>
              <a:t>:</a:t>
            </a:r>
          </a:p>
          <a:p>
            <a:pPr lvl="1"/>
            <a:r>
              <a:rPr lang="ru-RU" sz="2500"/>
              <a:t> Рефераты публикаций</a:t>
            </a:r>
          </a:p>
          <a:p>
            <a:pPr lvl="1"/>
            <a:r>
              <a:rPr lang="ru-RU" sz="2500"/>
              <a:t> Вирусные ролики</a:t>
            </a:r>
          </a:p>
          <a:p>
            <a:r>
              <a:rPr lang="ru-RU" sz="2800" b="1">
                <a:solidFill>
                  <a:srgbClr val="C00000"/>
                </a:solidFill>
              </a:rPr>
              <a:t> </a:t>
            </a:r>
            <a:r>
              <a:rPr lang="ru-RU" sz="2800" b="1" err="1">
                <a:solidFill>
                  <a:srgbClr val="C00000"/>
                </a:solidFill>
              </a:rPr>
              <a:t>коронаКоммуникации</a:t>
            </a:r>
            <a:r>
              <a:rPr lang="ru-RU" sz="2800"/>
              <a:t> </a:t>
            </a:r>
          </a:p>
          <a:p>
            <a:pPr lvl="1"/>
            <a:r>
              <a:rPr lang="ru-RU" sz="2500"/>
              <a:t>сайт / каналы / облако данных / книга</a:t>
            </a:r>
          </a:p>
          <a:p>
            <a:pPr marL="342900" lvl="1" indent="0">
              <a:buNone/>
            </a:pPr>
            <a:endParaRPr lang="ru-RU" sz="2500" i="1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B959D0-BD7F-3B48-90E3-AD51DA38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err="1"/>
              <a:t>А.А.Ослон</a:t>
            </a:r>
            <a:r>
              <a:rPr lang="ru-RU"/>
              <a:t> - Выступление - Форум "Социология здоровья"                       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CBC02C-536B-E342-A67E-3D1C0D07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5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C5DA379-D376-BB4F-87A2-0150BDBB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</p:spTree>
    <p:extLst>
      <p:ext uri="{BB962C8B-B14F-4D97-AF65-F5344CB8AC3E}">
        <p14:creationId xmlns:p14="http://schemas.microsoft.com/office/powerpoint/2010/main" val="311808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B959D0-BD7F-3B48-90E3-AD51DA38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А.А.Ослон - Выступление - Форум "Социология здоровья"                       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CBC02C-536B-E342-A67E-3D1C0D07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A069-0DC5-6747-9F23-70C107987690}" type="slidenum">
              <a:rPr lang="ru-RU" smtClean="0"/>
              <a:t>6</a:t>
            </a:fld>
            <a:endParaRPr 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C5DA379-D376-BB4F-87A2-0150BDBB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© ФОМ, 12.11.2020</a:t>
            </a:r>
          </a:p>
        </p:txBody>
      </p:sp>
      <p:pic>
        <p:nvPicPr>
          <p:cNvPr id="12" name="object 3">
            <a:extLst>
              <a:ext uri="{FF2B5EF4-FFF2-40B4-BE49-F238E27FC236}">
                <a16:creationId xmlns:a16="http://schemas.microsoft.com/office/drawing/2014/main" id="{E8FFFCFC-F145-45E4-8366-38321500B27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867" y="301373"/>
            <a:ext cx="900000" cy="900000"/>
          </a:xfrm>
          <a:prstGeom prst="rect">
            <a:avLst/>
          </a:prstGeom>
        </p:spPr>
      </p:pic>
      <p:grpSp>
        <p:nvGrpSpPr>
          <p:cNvPr id="13" name="object 7">
            <a:extLst>
              <a:ext uri="{FF2B5EF4-FFF2-40B4-BE49-F238E27FC236}">
                <a16:creationId xmlns:a16="http://schemas.microsoft.com/office/drawing/2014/main" id="{BC689250-7BDC-4E74-96B0-40CE43E682E9}"/>
              </a:ext>
            </a:extLst>
          </p:cNvPr>
          <p:cNvGrpSpPr/>
          <p:nvPr/>
        </p:nvGrpSpPr>
        <p:grpSpPr>
          <a:xfrm>
            <a:off x="691867" y="1659682"/>
            <a:ext cx="540000" cy="540000"/>
            <a:chOff x="2254999" y="2680398"/>
            <a:chExt cx="767715" cy="767715"/>
          </a:xfrm>
        </p:grpSpPr>
        <p:pic>
          <p:nvPicPr>
            <p:cNvPr id="14" name="object 8">
              <a:extLst>
                <a:ext uri="{FF2B5EF4-FFF2-40B4-BE49-F238E27FC236}">
                  <a16:creationId xmlns:a16="http://schemas.microsoft.com/office/drawing/2014/main" id="{08F01500-19B0-45F7-9E4B-9F030D89A58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54999" y="2680398"/>
              <a:ext cx="767460" cy="767448"/>
            </a:xfrm>
            <a:prstGeom prst="rect">
              <a:avLst/>
            </a:prstGeom>
          </p:spPr>
        </p:pic>
        <p:sp>
          <p:nvSpPr>
            <p:cNvPr id="15" name="object 9">
              <a:extLst>
                <a:ext uri="{FF2B5EF4-FFF2-40B4-BE49-F238E27FC236}">
                  <a16:creationId xmlns:a16="http://schemas.microsoft.com/office/drawing/2014/main" id="{3C281EC4-4AF0-423D-AE7E-E622DE7C012C}"/>
                </a:ext>
              </a:extLst>
            </p:cNvPr>
            <p:cNvSpPr/>
            <p:nvPr/>
          </p:nvSpPr>
          <p:spPr>
            <a:xfrm>
              <a:off x="2514739" y="2940939"/>
              <a:ext cx="255270" cy="289560"/>
            </a:xfrm>
            <a:custGeom>
              <a:avLst/>
              <a:gdLst/>
              <a:ahLst/>
              <a:cxnLst/>
              <a:rect l="l" t="t" r="r" b="b"/>
              <a:pathLst>
                <a:path w="255269" h="289560">
                  <a:moveTo>
                    <a:pt x="254863" y="0"/>
                  </a:moveTo>
                  <a:lnTo>
                    <a:pt x="1612" y="118694"/>
                  </a:lnTo>
                  <a:lnTo>
                    <a:pt x="0" y="151244"/>
                  </a:lnTo>
                  <a:lnTo>
                    <a:pt x="45529" y="277266"/>
                  </a:lnTo>
                  <a:lnTo>
                    <a:pt x="51231" y="289039"/>
                  </a:lnTo>
                  <a:lnTo>
                    <a:pt x="57315" y="289039"/>
                  </a:lnTo>
                  <a:lnTo>
                    <a:pt x="107959" y="241890"/>
                  </a:lnTo>
                  <a:lnTo>
                    <a:pt x="139789" y="209475"/>
                  </a:lnTo>
                  <a:lnTo>
                    <a:pt x="254863" y="0"/>
                  </a:lnTo>
                  <a:close/>
                </a:path>
              </a:pathLst>
            </a:custGeom>
            <a:solidFill>
              <a:srgbClr val="C8DAEA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pic>
          <p:nvPicPr>
            <p:cNvPr id="16" name="object 10">
              <a:extLst>
                <a:ext uri="{FF2B5EF4-FFF2-40B4-BE49-F238E27FC236}">
                  <a16:creationId xmlns:a16="http://schemas.microsoft.com/office/drawing/2014/main" id="{74871B38-072B-4871-9592-BC307CF8677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64707" y="3124466"/>
              <a:ext cx="82137" cy="114233"/>
            </a:xfrm>
            <a:prstGeom prst="rect">
              <a:avLst/>
            </a:prstGeom>
          </p:spPr>
        </p:pic>
        <p:sp>
          <p:nvSpPr>
            <p:cNvPr id="17" name="object 11">
              <a:extLst>
                <a:ext uri="{FF2B5EF4-FFF2-40B4-BE49-F238E27FC236}">
                  <a16:creationId xmlns:a16="http://schemas.microsoft.com/office/drawing/2014/main" id="{E71FAB3C-BDD6-433C-BDAA-D5716322936D}"/>
                </a:ext>
              </a:extLst>
            </p:cNvPr>
            <p:cNvSpPr/>
            <p:nvPr/>
          </p:nvSpPr>
          <p:spPr>
            <a:xfrm>
              <a:off x="2410752" y="2895777"/>
              <a:ext cx="417830" cy="344170"/>
            </a:xfrm>
            <a:custGeom>
              <a:avLst/>
              <a:gdLst/>
              <a:ahLst/>
              <a:cxnLst/>
              <a:rect l="l" t="t" r="r" b="b"/>
              <a:pathLst>
                <a:path w="417830" h="344169">
                  <a:moveTo>
                    <a:pt x="417563" y="13779"/>
                  </a:moveTo>
                  <a:lnTo>
                    <a:pt x="417233" y="10439"/>
                  </a:lnTo>
                  <a:lnTo>
                    <a:pt x="415213" y="4521"/>
                  </a:lnTo>
                  <a:lnTo>
                    <a:pt x="413435" y="3340"/>
                  </a:lnTo>
                  <a:lnTo>
                    <a:pt x="404622" y="0"/>
                  </a:lnTo>
                  <a:lnTo>
                    <a:pt x="394347" y="3454"/>
                  </a:lnTo>
                  <a:lnTo>
                    <a:pt x="337254" y="24085"/>
                  </a:lnTo>
                  <a:lnTo>
                    <a:pt x="210094" y="70556"/>
                  </a:lnTo>
                  <a:lnTo>
                    <a:pt x="79045" y="119735"/>
                  </a:lnTo>
                  <a:lnTo>
                    <a:pt x="10287" y="148488"/>
                  </a:lnTo>
                  <a:lnTo>
                    <a:pt x="0" y="165836"/>
                  </a:lnTo>
                  <a:lnTo>
                    <a:pt x="11163" y="170383"/>
                  </a:lnTo>
                  <a:lnTo>
                    <a:pt x="104800" y="200919"/>
                  </a:lnTo>
                  <a:lnTo>
                    <a:pt x="108280" y="201396"/>
                  </a:lnTo>
                  <a:lnTo>
                    <a:pt x="194861" y="146899"/>
                  </a:lnTo>
                  <a:lnTo>
                    <a:pt x="256928" y="108150"/>
                  </a:lnTo>
                  <a:lnTo>
                    <a:pt x="309289" y="75956"/>
                  </a:lnTo>
                  <a:lnTo>
                    <a:pt x="334975" y="61175"/>
                  </a:lnTo>
                  <a:lnTo>
                    <a:pt x="336740" y="60655"/>
                  </a:lnTo>
                  <a:lnTo>
                    <a:pt x="338010" y="61239"/>
                  </a:lnTo>
                  <a:lnTo>
                    <a:pt x="338010" y="343260"/>
                  </a:lnTo>
                  <a:lnTo>
                    <a:pt x="344601" y="343014"/>
                  </a:lnTo>
                  <a:lnTo>
                    <a:pt x="381936" y="189744"/>
                  </a:lnTo>
                  <a:lnTo>
                    <a:pt x="405355" y="87542"/>
                  </a:lnTo>
                  <a:lnTo>
                    <a:pt x="416979" y="25260"/>
                  </a:lnTo>
                  <a:lnTo>
                    <a:pt x="417169" y="21755"/>
                  </a:lnTo>
                  <a:lnTo>
                    <a:pt x="417474" y="19519"/>
                  </a:lnTo>
                  <a:lnTo>
                    <a:pt x="417525" y="17145"/>
                  </a:lnTo>
                  <a:lnTo>
                    <a:pt x="417563" y="13779"/>
                  </a:lnTo>
                  <a:close/>
                </a:path>
                <a:path w="417830" h="344169">
                  <a:moveTo>
                    <a:pt x="104800" y="200919"/>
                  </a:moveTo>
                  <a:close/>
                </a:path>
                <a:path w="417830" h="344169">
                  <a:moveTo>
                    <a:pt x="338010" y="343260"/>
                  </a:moveTo>
                  <a:lnTo>
                    <a:pt x="338010" y="61239"/>
                  </a:lnTo>
                  <a:lnTo>
                    <a:pt x="337667" y="62458"/>
                  </a:lnTo>
                  <a:lnTo>
                    <a:pt x="332485" y="73825"/>
                  </a:lnTo>
                  <a:lnTo>
                    <a:pt x="312831" y="94767"/>
                  </a:lnTo>
                  <a:lnTo>
                    <a:pt x="262570" y="140721"/>
                  </a:lnTo>
                  <a:lnTo>
                    <a:pt x="165569" y="227126"/>
                  </a:lnTo>
                  <a:lnTo>
                    <a:pt x="163969" y="228993"/>
                  </a:lnTo>
                  <a:lnTo>
                    <a:pt x="164465" y="231508"/>
                  </a:lnTo>
                  <a:lnTo>
                    <a:pt x="164807" y="232549"/>
                  </a:lnTo>
                  <a:lnTo>
                    <a:pt x="166027" y="233337"/>
                  </a:lnTo>
                  <a:lnTo>
                    <a:pt x="193796" y="252055"/>
                  </a:lnTo>
                  <a:lnTo>
                    <a:pt x="236250" y="281139"/>
                  </a:lnTo>
                  <a:lnTo>
                    <a:pt x="279939" y="312043"/>
                  </a:lnTo>
                  <a:lnTo>
                    <a:pt x="311416" y="336219"/>
                  </a:lnTo>
                  <a:lnTo>
                    <a:pt x="318935" y="342696"/>
                  </a:lnTo>
                  <a:lnTo>
                    <a:pt x="325234" y="343738"/>
                  </a:lnTo>
                  <a:lnTo>
                    <a:pt x="338010" y="3432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</p:grpSp>
      <p:grpSp>
        <p:nvGrpSpPr>
          <p:cNvPr id="19" name="object 4">
            <a:extLst>
              <a:ext uri="{FF2B5EF4-FFF2-40B4-BE49-F238E27FC236}">
                <a16:creationId xmlns:a16="http://schemas.microsoft.com/office/drawing/2014/main" id="{57AFBCBB-3CA8-4384-AE4A-60EDC148C88F}"/>
              </a:ext>
            </a:extLst>
          </p:cNvPr>
          <p:cNvGrpSpPr/>
          <p:nvPr/>
        </p:nvGrpSpPr>
        <p:grpSpPr>
          <a:xfrm>
            <a:off x="691867" y="2392652"/>
            <a:ext cx="540000" cy="540000"/>
            <a:chOff x="2267648" y="3534410"/>
            <a:chExt cx="756920" cy="758190"/>
          </a:xfrm>
        </p:grpSpPr>
        <p:sp>
          <p:nvSpPr>
            <p:cNvPr id="20" name="object 5">
              <a:extLst>
                <a:ext uri="{FF2B5EF4-FFF2-40B4-BE49-F238E27FC236}">
                  <a16:creationId xmlns:a16="http://schemas.microsoft.com/office/drawing/2014/main" id="{EC25EFFA-D307-4AE2-9CE2-E503E55A5081}"/>
                </a:ext>
              </a:extLst>
            </p:cNvPr>
            <p:cNvSpPr/>
            <p:nvPr/>
          </p:nvSpPr>
          <p:spPr>
            <a:xfrm>
              <a:off x="2267648" y="3534410"/>
              <a:ext cx="756920" cy="758190"/>
            </a:xfrm>
            <a:custGeom>
              <a:avLst/>
              <a:gdLst/>
              <a:ahLst/>
              <a:cxnLst/>
              <a:rect l="l" t="t" r="r" b="b"/>
              <a:pathLst>
                <a:path w="756919" h="758189">
                  <a:moveTo>
                    <a:pt x="755650" y="415912"/>
                  </a:moveTo>
                  <a:lnTo>
                    <a:pt x="755650" y="341655"/>
                  </a:lnTo>
                  <a:lnTo>
                    <a:pt x="751840" y="314012"/>
                  </a:lnTo>
                  <a:lnTo>
                    <a:pt x="749300" y="304876"/>
                  </a:lnTo>
                  <a:lnTo>
                    <a:pt x="748030" y="295766"/>
                  </a:lnTo>
                  <a:lnTo>
                    <a:pt x="735330" y="251139"/>
                  </a:lnTo>
                  <a:lnTo>
                    <a:pt x="727710" y="233781"/>
                  </a:lnTo>
                  <a:lnTo>
                    <a:pt x="725170" y="225232"/>
                  </a:lnTo>
                  <a:lnTo>
                    <a:pt x="721360" y="216785"/>
                  </a:lnTo>
                  <a:lnTo>
                    <a:pt x="716280" y="208439"/>
                  </a:lnTo>
                  <a:lnTo>
                    <a:pt x="712470" y="200190"/>
                  </a:lnTo>
                  <a:lnTo>
                    <a:pt x="707390" y="192026"/>
                  </a:lnTo>
                  <a:lnTo>
                    <a:pt x="703580" y="183989"/>
                  </a:lnTo>
                  <a:lnTo>
                    <a:pt x="693420" y="168275"/>
                  </a:lnTo>
                  <a:lnTo>
                    <a:pt x="688340" y="160613"/>
                  </a:lnTo>
                  <a:lnTo>
                    <a:pt x="681990" y="153081"/>
                  </a:lnTo>
                  <a:lnTo>
                    <a:pt x="676910" y="145684"/>
                  </a:lnTo>
                  <a:lnTo>
                    <a:pt x="670560" y="138430"/>
                  </a:lnTo>
                  <a:lnTo>
                    <a:pt x="665480" y="131305"/>
                  </a:lnTo>
                  <a:lnTo>
                    <a:pt x="659130" y="124336"/>
                  </a:lnTo>
                  <a:lnTo>
                    <a:pt x="652780" y="117523"/>
                  </a:lnTo>
                  <a:lnTo>
                    <a:pt x="646430" y="110871"/>
                  </a:lnTo>
                  <a:lnTo>
                    <a:pt x="640080" y="104365"/>
                  </a:lnTo>
                  <a:lnTo>
                    <a:pt x="632460" y="98032"/>
                  </a:lnTo>
                  <a:lnTo>
                    <a:pt x="626110" y="91873"/>
                  </a:lnTo>
                  <a:lnTo>
                    <a:pt x="618490" y="85890"/>
                  </a:lnTo>
                  <a:lnTo>
                    <a:pt x="610870" y="80082"/>
                  </a:lnTo>
                  <a:lnTo>
                    <a:pt x="604520" y="74452"/>
                  </a:lnTo>
                  <a:lnTo>
                    <a:pt x="596900" y="69000"/>
                  </a:lnTo>
                  <a:lnTo>
                    <a:pt x="589280" y="63728"/>
                  </a:lnTo>
                  <a:lnTo>
                    <a:pt x="580390" y="58666"/>
                  </a:lnTo>
                  <a:lnTo>
                    <a:pt x="572770" y="53790"/>
                  </a:lnTo>
                  <a:lnTo>
                    <a:pt x="565150" y="49105"/>
                  </a:lnTo>
                  <a:lnTo>
                    <a:pt x="556260" y="44615"/>
                  </a:lnTo>
                  <a:lnTo>
                    <a:pt x="548640" y="40341"/>
                  </a:lnTo>
                  <a:lnTo>
                    <a:pt x="539750" y="36264"/>
                  </a:lnTo>
                  <a:lnTo>
                    <a:pt x="532130" y="32388"/>
                  </a:lnTo>
                  <a:lnTo>
                    <a:pt x="523240" y="28714"/>
                  </a:lnTo>
                  <a:lnTo>
                    <a:pt x="478790" y="13599"/>
                  </a:lnTo>
                  <a:lnTo>
                    <a:pt x="434340" y="3995"/>
                  </a:lnTo>
                  <a:lnTo>
                    <a:pt x="396240" y="342"/>
                  </a:lnTo>
                  <a:lnTo>
                    <a:pt x="387350" y="0"/>
                  </a:lnTo>
                  <a:lnTo>
                    <a:pt x="369570" y="0"/>
                  </a:lnTo>
                  <a:lnTo>
                    <a:pt x="331470" y="2742"/>
                  </a:lnTo>
                  <a:lnTo>
                    <a:pt x="285750" y="11229"/>
                  </a:lnTo>
                  <a:lnTo>
                    <a:pt x="241300" y="25273"/>
                  </a:lnTo>
                  <a:lnTo>
                    <a:pt x="233680" y="28714"/>
                  </a:lnTo>
                  <a:lnTo>
                    <a:pt x="224790" y="32388"/>
                  </a:lnTo>
                  <a:lnTo>
                    <a:pt x="215900" y="36264"/>
                  </a:lnTo>
                  <a:lnTo>
                    <a:pt x="208280" y="40341"/>
                  </a:lnTo>
                  <a:lnTo>
                    <a:pt x="199390" y="44615"/>
                  </a:lnTo>
                  <a:lnTo>
                    <a:pt x="191770" y="49105"/>
                  </a:lnTo>
                  <a:lnTo>
                    <a:pt x="182880" y="53790"/>
                  </a:lnTo>
                  <a:lnTo>
                    <a:pt x="175260" y="58666"/>
                  </a:lnTo>
                  <a:lnTo>
                    <a:pt x="138430" y="85890"/>
                  </a:lnTo>
                  <a:lnTo>
                    <a:pt x="130810" y="91873"/>
                  </a:lnTo>
                  <a:lnTo>
                    <a:pt x="97790" y="124336"/>
                  </a:lnTo>
                  <a:lnTo>
                    <a:pt x="80010" y="145684"/>
                  </a:lnTo>
                  <a:lnTo>
                    <a:pt x="73660" y="153081"/>
                  </a:lnTo>
                  <a:lnTo>
                    <a:pt x="48260" y="192026"/>
                  </a:lnTo>
                  <a:lnTo>
                    <a:pt x="44450" y="200190"/>
                  </a:lnTo>
                  <a:lnTo>
                    <a:pt x="39370" y="208439"/>
                  </a:lnTo>
                  <a:lnTo>
                    <a:pt x="35560" y="216785"/>
                  </a:lnTo>
                  <a:lnTo>
                    <a:pt x="24130" y="242425"/>
                  </a:lnTo>
                  <a:lnTo>
                    <a:pt x="19050" y="259924"/>
                  </a:lnTo>
                  <a:lnTo>
                    <a:pt x="15240" y="268782"/>
                  </a:lnTo>
                  <a:lnTo>
                    <a:pt x="10160" y="286719"/>
                  </a:lnTo>
                  <a:lnTo>
                    <a:pt x="8890" y="295766"/>
                  </a:lnTo>
                  <a:lnTo>
                    <a:pt x="6350" y="304876"/>
                  </a:lnTo>
                  <a:lnTo>
                    <a:pt x="0" y="350924"/>
                  </a:lnTo>
                  <a:lnTo>
                    <a:pt x="0" y="406659"/>
                  </a:lnTo>
                  <a:lnTo>
                    <a:pt x="6350" y="452691"/>
                  </a:lnTo>
                  <a:lnTo>
                    <a:pt x="8890" y="461800"/>
                  </a:lnTo>
                  <a:lnTo>
                    <a:pt x="10160" y="470846"/>
                  </a:lnTo>
                  <a:lnTo>
                    <a:pt x="15240" y="488772"/>
                  </a:lnTo>
                  <a:lnTo>
                    <a:pt x="19050" y="497641"/>
                  </a:lnTo>
                  <a:lnTo>
                    <a:pt x="24130" y="515152"/>
                  </a:lnTo>
                  <a:lnTo>
                    <a:pt x="39370" y="549144"/>
                  </a:lnTo>
                  <a:lnTo>
                    <a:pt x="44450" y="557415"/>
                  </a:lnTo>
                  <a:lnTo>
                    <a:pt x="48260" y="565557"/>
                  </a:lnTo>
                  <a:lnTo>
                    <a:pt x="73660" y="604505"/>
                  </a:lnTo>
                  <a:lnTo>
                    <a:pt x="80010" y="611908"/>
                  </a:lnTo>
                  <a:lnTo>
                    <a:pt x="85090" y="619175"/>
                  </a:lnTo>
                  <a:lnTo>
                    <a:pt x="116840" y="653207"/>
                  </a:lnTo>
                  <a:lnTo>
                    <a:pt x="138430" y="671677"/>
                  </a:lnTo>
                  <a:lnTo>
                    <a:pt x="144780" y="677496"/>
                  </a:lnTo>
                  <a:lnTo>
                    <a:pt x="182880" y="703786"/>
                  </a:lnTo>
                  <a:lnTo>
                    <a:pt x="191770" y="708465"/>
                  </a:lnTo>
                  <a:lnTo>
                    <a:pt x="199390" y="712952"/>
                  </a:lnTo>
                  <a:lnTo>
                    <a:pt x="208280" y="717237"/>
                  </a:lnTo>
                  <a:lnTo>
                    <a:pt x="215900" y="721310"/>
                  </a:lnTo>
                  <a:lnTo>
                    <a:pt x="224790" y="725177"/>
                  </a:lnTo>
                  <a:lnTo>
                    <a:pt x="233680" y="728840"/>
                  </a:lnTo>
                  <a:lnTo>
                    <a:pt x="241300" y="732302"/>
                  </a:lnTo>
                  <a:lnTo>
                    <a:pt x="250190" y="735547"/>
                  </a:lnTo>
                  <a:lnTo>
                    <a:pt x="294640" y="748481"/>
                  </a:lnTo>
                  <a:lnTo>
                    <a:pt x="304800" y="750404"/>
                  </a:lnTo>
                  <a:lnTo>
                    <a:pt x="313690" y="752113"/>
                  </a:lnTo>
                  <a:lnTo>
                    <a:pt x="359410" y="757224"/>
                  </a:lnTo>
                  <a:lnTo>
                    <a:pt x="369570" y="757567"/>
                  </a:lnTo>
                  <a:lnTo>
                    <a:pt x="387350" y="757567"/>
                  </a:lnTo>
                  <a:lnTo>
                    <a:pt x="434340" y="753586"/>
                  </a:lnTo>
                  <a:lnTo>
                    <a:pt x="478790" y="743968"/>
                  </a:lnTo>
                  <a:lnTo>
                    <a:pt x="523240" y="728840"/>
                  </a:lnTo>
                  <a:lnTo>
                    <a:pt x="539750" y="721310"/>
                  </a:lnTo>
                  <a:lnTo>
                    <a:pt x="548640" y="717237"/>
                  </a:lnTo>
                  <a:lnTo>
                    <a:pt x="556260" y="712952"/>
                  </a:lnTo>
                  <a:lnTo>
                    <a:pt x="565150" y="708465"/>
                  </a:lnTo>
                  <a:lnTo>
                    <a:pt x="572770" y="703786"/>
                  </a:lnTo>
                  <a:lnTo>
                    <a:pt x="580390" y="698911"/>
                  </a:lnTo>
                  <a:lnTo>
                    <a:pt x="589280" y="693839"/>
                  </a:lnTo>
                  <a:lnTo>
                    <a:pt x="596900" y="688570"/>
                  </a:lnTo>
                  <a:lnTo>
                    <a:pt x="604520" y="683125"/>
                  </a:lnTo>
                  <a:lnTo>
                    <a:pt x="610870" y="677496"/>
                  </a:lnTo>
                  <a:lnTo>
                    <a:pt x="618490" y="671677"/>
                  </a:lnTo>
                  <a:lnTo>
                    <a:pt x="626110" y="665695"/>
                  </a:lnTo>
                  <a:lnTo>
                    <a:pt x="632460" y="659539"/>
                  </a:lnTo>
                  <a:lnTo>
                    <a:pt x="640080" y="653207"/>
                  </a:lnTo>
                  <a:lnTo>
                    <a:pt x="670560" y="619175"/>
                  </a:lnTo>
                  <a:lnTo>
                    <a:pt x="676910" y="611908"/>
                  </a:lnTo>
                  <a:lnTo>
                    <a:pt x="681990" y="604505"/>
                  </a:lnTo>
                  <a:lnTo>
                    <a:pt x="688340" y="596967"/>
                  </a:lnTo>
                  <a:lnTo>
                    <a:pt x="693420" y="589292"/>
                  </a:lnTo>
                  <a:lnTo>
                    <a:pt x="703580" y="573582"/>
                  </a:lnTo>
                  <a:lnTo>
                    <a:pt x="707390" y="565557"/>
                  </a:lnTo>
                  <a:lnTo>
                    <a:pt x="712470" y="557415"/>
                  </a:lnTo>
                  <a:lnTo>
                    <a:pt x="716280" y="549144"/>
                  </a:lnTo>
                  <a:lnTo>
                    <a:pt x="721360" y="540786"/>
                  </a:lnTo>
                  <a:lnTo>
                    <a:pt x="725170" y="532335"/>
                  </a:lnTo>
                  <a:lnTo>
                    <a:pt x="727710" y="523786"/>
                  </a:lnTo>
                  <a:lnTo>
                    <a:pt x="735330" y="506436"/>
                  </a:lnTo>
                  <a:lnTo>
                    <a:pt x="748030" y="461800"/>
                  </a:lnTo>
                  <a:lnTo>
                    <a:pt x="749300" y="452691"/>
                  </a:lnTo>
                  <a:lnTo>
                    <a:pt x="751840" y="443555"/>
                  </a:lnTo>
                  <a:lnTo>
                    <a:pt x="755650" y="415912"/>
                  </a:lnTo>
                  <a:close/>
                </a:path>
                <a:path w="756919" h="758189">
                  <a:moveTo>
                    <a:pt x="756920" y="397383"/>
                  </a:moveTo>
                  <a:lnTo>
                    <a:pt x="756920" y="360197"/>
                  </a:lnTo>
                  <a:lnTo>
                    <a:pt x="755650" y="350924"/>
                  </a:lnTo>
                  <a:lnTo>
                    <a:pt x="755650" y="406659"/>
                  </a:lnTo>
                  <a:lnTo>
                    <a:pt x="756920" y="397383"/>
                  </a:lnTo>
                  <a:close/>
                </a:path>
              </a:pathLst>
            </a:custGeom>
            <a:solidFill>
              <a:srgbClr val="1A4688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21" name="object 6">
              <a:extLst>
                <a:ext uri="{FF2B5EF4-FFF2-40B4-BE49-F238E27FC236}">
                  <a16:creationId xmlns:a16="http://schemas.microsoft.com/office/drawing/2014/main" id="{E29260C4-E3EC-4582-AD14-B22D2582748D}"/>
                </a:ext>
              </a:extLst>
            </p:cNvPr>
            <p:cNvSpPr/>
            <p:nvPr/>
          </p:nvSpPr>
          <p:spPr>
            <a:xfrm>
              <a:off x="2512618" y="3678555"/>
              <a:ext cx="243204" cy="467359"/>
            </a:xfrm>
            <a:custGeom>
              <a:avLst/>
              <a:gdLst/>
              <a:ahLst/>
              <a:cxnLst/>
              <a:rect l="l" t="t" r="r" b="b"/>
              <a:pathLst>
                <a:path w="243205" h="467360">
                  <a:moveTo>
                    <a:pt x="71742" y="254139"/>
                  </a:moveTo>
                  <a:lnTo>
                    <a:pt x="71742" y="171081"/>
                  </a:lnTo>
                  <a:lnTo>
                    <a:pt x="0" y="171081"/>
                  </a:lnTo>
                  <a:lnTo>
                    <a:pt x="0" y="254139"/>
                  </a:lnTo>
                  <a:lnTo>
                    <a:pt x="71742" y="254139"/>
                  </a:lnTo>
                  <a:close/>
                </a:path>
                <a:path w="243205" h="467360">
                  <a:moveTo>
                    <a:pt x="242620" y="77558"/>
                  </a:moveTo>
                  <a:lnTo>
                    <a:pt x="242620" y="3276"/>
                  </a:lnTo>
                  <a:lnTo>
                    <a:pt x="233689" y="2336"/>
                  </a:lnTo>
                  <a:lnTo>
                    <a:pt x="219141" y="1257"/>
                  </a:lnTo>
                  <a:lnTo>
                    <a:pt x="200311" y="369"/>
                  </a:lnTo>
                  <a:lnTo>
                    <a:pt x="178536" y="0"/>
                  </a:lnTo>
                  <a:lnTo>
                    <a:pt x="135098" y="7161"/>
                  </a:lnTo>
                  <a:lnTo>
                    <a:pt x="101360" y="28247"/>
                  </a:lnTo>
                  <a:lnTo>
                    <a:pt x="79511" y="62664"/>
                  </a:lnTo>
                  <a:lnTo>
                    <a:pt x="71742" y="109816"/>
                  </a:lnTo>
                  <a:lnTo>
                    <a:pt x="71742" y="467245"/>
                  </a:lnTo>
                  <a:lnTo>
                    <a:pt x="157480" y="467245"/>
                  </a:lnTo>
                  <a:lnTo>
                    <a:pt x="157480" y="118033"/>
                  </a:lnTo>
                  <a:lnTo>
                    <a:pt x="159066" y="101565"/>
                  </a:lnTo>
                  <a:lnTo>
                    <a:pt x="165144" y="88788"/>
                  </a:lnTo>
                  <a:lnTo>
                    <a:pt x="177689" y="80521"/>
                  </a:lnTo>
                  <a:lnTo>
                    <a:pt x="198678" y="77584"/>
                  </a:lnTo>
                  <a:lnTo>
                    <a:pt x="242620" y="77558"/>
                  </a:lnTo>
                  <a:close/>
                </a:path>
                <a:path w="243205" h="467360">
                  <a:moveTo>
                    <a:pt x="239750" y="171081"/>
                  </a:moveTo>
                  <a:lnTo>
                    <a:pt x="157480" y="171081"/>
                  </a:lnTo>
                  <a:lnTo>
                    <a:pt x="157480" y="254139"/>
                  </a:lnTo>
                  <a:lnTo>
                    <a:pt x="229019" y="254139"/>
                  </a:lnTo>
                  <a:lnTo>
                    <a:pt x="239750" y="1710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</p:grpSp>
      <p:pic>
        <p:nvPicPr>
          <p:cNvPr id="22" name="object 12">
            <a:extLst>
              <a:ext uri="{FF2B5EF4-FFF2-40B4-BE49-F238E27FC236}">
                <a16:creationId xmlns:a16="http://schemas.microsoft.com/office/drawing/2014/main" id="{A9906BBF-D59A-4357-8E7D-90E902253B1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1867" y="3182832"/>
            <a:ext cx="540000" cy="540000"/>
          </a:xfrm>
          <a:prstGeom prst="rect">
            <a:avLst/>
          </a:prstGeom>
        </p:spPr>
      </p:pic>
      <p:grpSp>
        <p:nvGrpSpPr>
          <p:cNvPr id="23" name="object 13">
            <a:extLst>
              <a:ext uri="{FF2B5EF4-FFF2-40B4-BE49-F238E27FC236}">
                <a16:creationId xmlns:a16="http://schemas.microsoft.com/office/drawing/2014/main" id="{B519AB8A-FC99-44E5-A307-8FB83FF5DF71}"/>
              </a:ext>
            </a:extLst>
          </p:cNvPr>
          <p:cNvGrpSpPr/>
          <p:nvPr/>
        </p:nvGrpSpPr>
        <p:grpSpPr>
          <a:xfrm>
            <a:off x="691867" y="3957010"/>
            <a:ext cx="540000" cy="540000"/>
            <a:chOff x="2299741" y="5455972"/>
            <a:chExt cx="679450" cy="793115"/>
          </a:xfrm>
        </p:grpSpPr>
        <p:sp>
          <p:nvSpPr>
            <p:cNvPr id="24" name="object 14">
              <a:extLst>
                <a:ext uri="{FF2B5EF4-FFF2-40B4-BE49-F238E27FC236}">
                  <a16:creationId xmlns:a16="http://schemas.microsoft.com/office/drawing/2014/main" id="{C196EA8E-625E-42D5-840B-2FCB452A55C9}"/>
                </a:ext>
              </a:extLst>
            </p:cNvPr>
            <p:cNvSpPr/>
            <p:nvPr/>
          </p:nvSpPr>
          <p:spPr>
            <a:xfrm>
              <a:off x="2308986" y="5465216"/>
              <a:ext cx="661035" cy="330835"/>
            </a:xfrm>
            <a:custGeom>
              <a:avLst/>
              <a:gdLst/>
              <a:ahLst/>
              <a:cxnLst/>
              <a:rect l="l" t="t" r="r" b="b"/>
              <a:pathLst>
                <a:path w="661035" h="330835">
                  <a:moveTo>
                    <a:pt x="660527" y="330492"/>
                  </a:moveTo>
                  <a:lnTo>
                    <a:pt x="660527" y="329907"/>
                  </a:lnTo>
                  <a:lnTo>
                    <a:pt x="330276" y="0"/>
                  </a:lnTo>
                  <a:lnTo>
                    <a:pt x="0" y="329907"/>
                  </a:lnTo>
                  <a:lnTo>
                    <a:pt x="0" y="330492"/>
                  </a:lnTo>
                  <a:lnTo>
                    <a:pt x="660527" y="330492"/>
                  </a:lnTo>
                  <a:close/>
                </a:path>
              </a:pathLst>
            </a:custGeom>
            <a:solidFill>
              <a:srgbClr val="F91D7F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25" name="object 15">
              <a:extLst>
                <a:ext uri="{FF2B5EF4-FFF2-40B4-BE49-F238E27FC236}">
                  <a16:creationId xmlns:a16="http://schemas.microsoft.com/office/drawing/2014/main" id="{B339E794-2E0D-475B-B46D-A6C6E09CF465}"/>
                </a:ext>
              </a:extLst>
            </p:cNvPr>
            <p:cNvSpPr/>
            <p:nvPr/>
          </p:nvSpPr>
          <p:spPr>
            <a:xfrm>
              <a:off x="2376017" y="5465216"/>
              <a:ext cx="527050" cy="263525"/>
            </a:xfrm>
            <a:custGeom>
              <a:avLst/>
              <a:gdLst/>
              <a:ahLst/>
              <a:cxnLst/>
              <a:rect l="l" t="t" r="r" b="b"/>
              <a:pathLst>
                <a:path w="527050" h="263525">
                  <a:moveTo>
                    <a:pt x="526465" y="262928"/>
                  </a:moveTo>
                  <a:lnTo>
                    <a:pt x="263245" y="0"/>
                  </a:lnTo>
                  <a:lnTo>
                    <a:pt x="0" y="262928"/>
                  </a:lnTo>
                  <a:lnTo>
                    <a:pt x="526465" y="262928"/>
                  </a:lnTo>
                  <a:close/>
                </a:path>
              </a:pathLst>
            </a:custGeom>
            <a:solidFill>
              <a:srgbClr val="FF8F63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26" name="object 16">
              <a:extLst>
                <a:ext uri="{FF2B5EF4-FFF2-40B4-BE49-F238E27FC236}">
                  <a16:creationId xmlns:a16="http://schemas.microsoft.com/office/drawing/2014/main" id="{48D5743E-BCAD-44F4-AB5C-CE03056EDC70}"/>
                </a:ext>
              </a:extLst>
            </p:cNvPr>
            <p:cNvSpPr/>
            <p:nvPr/>
          </p:nvSpPr>
          <p:spPr>
            <a:xfrm>
              <a:off x="2308987" y="5465217"/>
              <a:ext cx="661035" cy="330835"/>
            </a:xfrm>
            <a:custGeom>
              <a:avLst/>
              <a:gdLst/>
              <a:ahLst/>
              <a:cxnLst/>
              <a:rect l="l" t="t" r="r" b="b"/>
              <a:pathLst>
                <a:path w="661035" h="330835">
                  <a:moveTo>
                    <a:pt x="660529" y="329900"/>
                  </a:moveTo>
                  <a:lnTo>
                    <a:pt x="330283" y="0"/>
                  </a:lnTo>
                  <a:lnTo>
                    <a:pt x="0" y="329900"/>
                  </a:lnTo>
                  <a:lnTo>
                    <a:pt x="0" y="330497"/>
                  </a:lnTo>
                  <a:lnTo>
                    <a:pt x="660529" y="330497"/>
                  </a:lnTo>
                  <a:lnTo>
                    <a:pt x="660529" y="329900"/>
                  </a:lnTo>
                  <a:close/>
                </a:path>
              </a:pathLst>
            </a:custGeom>
            <a:ln w="18489">
              <a:solidFill>
                <a:srgbClr val="32363A"/>
              </a:solidFill>
            </a:ln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27" name="object 17">
              <a:extLst>
                <a:ext uri="{FF2B5EF4-FFF2-40B4-BE49-F238E27FC236}">
                  <a16:creationId xmlns:a16="http://schemas.microsoft.com/office/drawing/2014/main" id="{8A67A5A8-5C13-448D-8954-FCD310AEA73F}"/>
                </a:ext>
              </a:extLst>
            </p:cNvPr>
            <p:cNvSpPr/>
            <p:nvPr/>
          </p:nvSpPr>
          <p:spPr>
            <a:xfrm>
              <a:off x="2308986" y="5795708"/>
              <a:ext cx="661035" cy="443865"/>
            </a:xfrm>
            <a:custGeom>
              <a:avLst/>
              <a:gdLst/>
              <a:ahLst/>
              <a:cxnLst/>
              <a:rect l="l" t="t" r="r" b="b"/>
              <a:pathLst>
                <a:path w="661035" h="443864">
                  <a:moveTo>
                    <a:pt x="660529" y="443581"/>
                  </a:moveTo>
                  <a:lnTo>
                    <a:pt x="660529" y="0"/>
                  </a:lnTo>
                  <a:lnTo>
                    <a:pt x="0" y="0"/>
                  </a:lnTo>
                  <a:lnTo>
                    <a:pt x="0" y="443581"/>
                  </a:lnTo>
                  <a:lnTo>
                    <a:pt x="660529" y="4435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28" name="object 18">
              <a:extLst>
                <a:ext uri="{FF2B5EF4-FFF2-40B4-BE49-F238E27FC236}">
                  <a16:creationId xmlns:a16="http://schemas.microsoft.com/office/drawing/2014/main" id="{493740C6-544A-4AAE-8975-8ED0A447BF87}"/>
                </a:ext>
              </a:extLst>
            </p:cNvPr>
            <p:cNvSpPr/>
            <p:nvPr/>
          </p:nvSpPr>
          <p:spPr>
            <a:xfrm>
              <a:off x="2308986" y="5795708"/>
              <a:ext cx="661035" cy="409575"/>
            </a:xfrm>
            <a:custGeom>
              <a:avLst/>
              <a:gdLst/>
              <a:ahLst/>
              <a:cxnLst/>
              <a:rect l="l" t="t" r="r" b="b"/>
              <a:pathLst>
                <a:path w="661035" h="409575">
                  <a:moveTo>
                    <a:pt x="660527" y="79197"/>
                  </a:moveTo>
                  <a:lnTo>
                    <a:pt x="660527" y="0"/>
                  </a:lnTo>
                  <a:lnTo>
                    <a:pt x="0" y="0"/>
                  </a:lnTo>
                  <a:lnTo>
                    <a:pt x="0" y="79197"/>
                  </a:lnTo>
                  <a:lnTo>
                    <a:pt x="330250" y="409067"/>
                  </a:lnTo>
                  <a:lnTo>
                    <a:pt x="660527" y="79197"/>
                  </a:lnTo>
                  <a:close/>
                </a:path>
              </a:pathLst>
            </a:custGeom>
            <a:solidFill>
              <a:srgbClr val="DFEFEF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29" name="object 19">
              <a:extLst>
                <a:ext uri="{FF2B5EF4-FFF2-40B4-BE49-F238E27FC236}">
                  <a16:creationId xmlns:a16="http://schemas.microsoft.com/office/drawing/2014/main" id="{66907382-1E42-4C6A-98C1-D9534F3CE1F7}"/>
                </a:ext>
              </a:extLst>
            </p:cNvPr>
            <p:cNvSpPr/>
            <p:nvPr/>
          </p:nvSpPr>
          <p:spPr>
            <a:xfrm>
              <a:off x="2308987" y="5795714"/>
              <a:ext cx="661035" cy="443865"/>
            </a:xfrm>
            <a:custGeom>
              <a:avLst/>
              <a:gdLst/>
              <a:ahLst/>
              <a:cxnLst/>
              <a:rect l="l" t="t" r="r" b="b"/>
              <a:pathLst>
                <a:path w="661035" h="443864">
                  <a:moveTo>
                    <a:pt x="0" y="0"/>
                  </a:moveTo>
                  <a:lnTo>
                    <a:pt x="660529" y="0"/>
                  </a:lnTo>
                  <a:lnTo>
                    <a:pt x="660529" y="443586"/>
                  </a:lnTo>
                  <a:lnTo>
                    <a:pt x="0" y="443586"/>
                  </a:lnTo>
                  <a:lnTo>
                    <a:pt x="0" y="0"/>
                  </a:lnTo>
                  <a:close/>
                </a:path>
              </a:pathLst>
            </a:custGeom>
            <a:ln w="18491">
              <a:solidFill>
                <a:srgbClr val="32363A"/>
              </a:solidFill>
            </a:ln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30" name="object 20">
              <a:extLst>
                <a:ext uri="{FF2B5EF4-FFF2-40B4-BE49-F238E27FC236}">
                  <a16:creationId xmlns:a16="http://schemas.microsoft.com/office/drawing/2014/main" id="{E6907280-B019-40BF-A7EF-7052D83795A4}"/>
                </a:ext>
              </a:extLst>
            </p:cNvPr>
            <p:cNvSpPr/>
            <p:nvPr/>
          </p:nvSpPr>
          <p:spPr>
            <a:xfrm>
              <a:off x="2308986" y="5795708"/>
              <a:ext cx="661035" cy="330835"/>
            </a:xfrm>
            <a:custGeom>
              <a:avLst/>
              <a:gdLst/>
              <a:ahLst/>
              <a:cxnLst/>
              <a:rect l="l" t="t" r="r" b="b"/>
              <a:pathLst>
                <a:path w="661035" h="330835">
                  <a:moveTo>
                    <a:pt x="660527" y="609"/>
                  </a:moveTo>
                  <a:lnTo>
                    <a:pt x="660527" y="0"/>
                  </a:lnTo>
                  <a:lnTo>
                    <a:pt x="0" y="0"/>
                  </a:lnTo>
                  <a:lnTo>
                    <a:pt x="0" y="609"/>
                  </a:lnTo>
                  <a:lnTo>
                    <a:pt x="330250" y="330479"/>
                  </a:lnTo>
                  <a:lnTo>
                    <a:pt x="660527" y="609"/>
                  </a:lnTo>
                  <a:close/>
                </a:path>
              </a:pathLst>
            </a:custGeom>
            <a:solidFill>
              <a:srgbClr val="AFC6C4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31" name="object 21">
              <a:extLst>
                <a:ext uri="{FF2B5EF4-FFF2-40B4-BE49-F238E27FC236}">
                  <a16:creationId xmlns:a16="http://schemas.microsoft.com/office/drawing/2014/main" id="{F4A12E6A-247F-4E47-8AFF-F27A48BC3BE4}"/>
                </a:ext>
              </a:extLst>
            </p:cNvPr>
            <p:cNvSpPr/>
            <p:nvPr/>
          </p:nvSpPr>
          <p:spPr>
            <a:xfrm>
              <a:off x="2376017" y="5863297"/>
              <a:ext cx="527050" cy="262890"/>
            </a:xfrm>
            <a:custGeom>
              <a:avLst/>
              <a:gdLst/>
              <a:ahLst/>
              <a:cxnLst/>
              <a:rect l="l" t="t" r="r" b="b"/>
              <a:pathLst>
                <a:path w="527050" h="262889">
                  <a:moveTo>
                    <a:pt x="526465" y="0"/>
                  </a:moveTo>
                  <a:lnTo>
                    <a:pt x="0" y="0"/>
                  </a:lnTo>
                  <a:lnTo>
                    <a:pt x="263220" y="262890"/>
                  </a:lnTo>
                  <a:lnTo>
                    <a:pt x="526465" y="0"/>
                  </a:lnTo>
                  <a:close/>
                </a:path>
              </a:pathLst>
            </a:custGeom>
            <a:solidFill>
              <a:srgbClr val="A6B6B5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32" name="object 22">
              <a:extLst>
                <a:ext uri="{FF2B5EF4-FFF2-40B4-BE49-F238E27FC236}">
                  <a16:creationId xmlns:a16="http://schemas.microsoft.com/office/drawing/2014/main" id="{BD56AC20-3BD8-45D8-86B6-071FD5AE7056}"/>
                </a:ext>
              </a:extLst>
            </p:cNvPr>
            <p:cNvSpPr/>
            <p:nvPr/>
          </p:nvSpPr>
          <p:spPr>
            <a:xfrm>
              <a:off x="2308987" y="5795714"/>
              <a:ext cx="661035" cy="330835"/>
            </a:xfrm>
            <a:custGeom>
              <a:avLst/>
              <a:gdLst/>
              <a:ahLst/>
              <a:cxnLst/>
              <a:rect l="l" t="t" r="r" b="b"/>
              <a:pathLst>
                <a:path w="661035" h="330835">
                  <a:moveTo>
                    <a:pt x="0" y="596"/>
                  </a:moveTo>
                  <a:lnTo>
                    <a:pt x="330245" y="330471"/>
                  </a:lnTo>
                  <a:lnTo>
                    <a:pt x="660529" y="596"/>
                  </a:lnTo>
                  <a:lnTo>
                    <a:pt x="660529" y="0"/>
                  </a:lnTo>
                  <a:lnTo>
                    <a:pt x="0" y="0"/>
                  </a:lnTo>
                  <a:lnTo>
                    <a:pt x="0" y="596"/>
                  </a:lnTo>
                  <a:close/>
                </a:path>
              </a:pathLst>
            </a:custGeom>
            <a:ln w="18489">
              <a:solidFill>
                <a:srgbClr val="32363A"/>
              </a:solidFill>
            </a:ln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33" name="object 23">
              <a:extLst>
                <a:ext uri="{FF2B5EF4-FFF2-40B4-BE49-F238E27FC236}">
                  <a16:creationId xmlns:a16="http://schemas.microsoft.com/office/drawing/2014/main" id="{A8727407-5F8C-4284-8FED-EC6CE1FA17A1}"/>
                </a:ext>
              </a:extLst>
            </p:cNvPr>
            <p:cNvSpPr/>
            <p:nvPr/>
          </p:nvSpPr>
          <p:spPr>
            <a:xfrm>
              <a:off x="2530722" y="6094226"/>
              <a:ext cx="394970" cy="140335"/>
            </a:xfrm>
            <a:custGeom>
              <a:avLst/>
              <a:gdLst/>
              <a:ahLst/>
              <a:cxnLst/>
              <a:rect l="l" t="t" r="r" b="b"/>
              <a:pathLst>
                <a:path w="394969" h="140335">
                  <a:moveTo>
                    <a:pt x="0" y="139984"/>
                  </a:moveTo>
                  <a:lnTo>
                    <a:pt x="117596" y="22541"/>
                  </a:lnTo>
                </a:path>
                <a:path w="394969" h="140335">
                  <a:moveTo>
                    <a:pt x="284942" y="0"/>
                  </a:moveTo>
                  <a:lnTo>
                    <a:pt x="394597" y="0"/>
                  </a:lnTo>
                </a:path>
                <a:path w="394969" h="140335">
                  <a:moveTo>
                    <a:pt x="284942" y="42405"/>
                  </a:moveTo>
                  <a:lnTo>
                    <a:pt x="394597" y="42405"/>
                  </a:lnTo>
                </a:path>
                <a:path w="394969" h="140335">
                  <a:moveTo>
                    <a:pt x="330919" y="84785"/>
                  </a:moveTo>
                  <a:lnTo>
                    <a:pt x="394597" y="84785"/>
                  </a:lnTo>
                </a:path>
              </a:pathLst>
            </a:custGeom>
            <a:ln w="18496">
              <a:solidFill>
                <a:srgbClr val="32363A"/>
              </a:solidFill>
            </a:ln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34" name="object 24">
              <a:extLst>
                <a:ext uri="{FF2B5EF4-FFF2-40B4-BE49-F238E27FC236}">
                  <a16:creationId xmlns:a16="http://schemas.microsoft.com/office/drawing/2014/main" id="{C2BF1BC4-4F69-42CB-B279-BD38C21E8FFD}"/>
                </a:ext>
              </a:extLst>
            </p:cNvPr>
            <p:cNvSpPr/>
            <p:nvPr/>
          </p:nvSpPr>
          <p:spPr>
            <a:xfrm>
              <a:off x="2414333" y="5691835"/>
              <a:ext cx="450215" cy="195580"/>
            </a:xfrm>
            <a:custGeom>
              <a:avLst/>
              <a:gdLst/>
              <a:ahLst/>
              <a:cxnLst/>
              <a:rect l="l" t="t" r="r" b="b"/>
              <a:pathLst>
                <a:path w="450214" h="195579">
                  <a:moveTo>
                    <a:pt x="449822" y="194965"/>
                  </a:moveTo>
                  <a:lnTo>
                    <a:pt x="449822" y="0"/>
                  </a:lnTo>
                  <a:lnTo>
                    <a:pt x="0" y="0"/>
                  </a:lnTo>
                  <a:lnTo>
                    <a:pt x="0" y="194965"/>
                  </a:lnTo>
                  <a:lnTo>
                    <a:pt x="449822" y="194965"/>
                  </a:lnTo>
                  <a:close/>
                </a:path>
              </a:pathLst>
            </a:custGeom>
            <a:solidFill>
              <a:srgbClr val="FFFDF5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35" name="object 25">
              <a:extLst>
                <a:ext uri="{FF2B5EF4-FFF2-40B4-BE49-F238E27FC236}">
                  <a16:creationId xmlns:a16="http://schemas.microsoft.com/office/drawing/2014/main" id="{DE5592BC-1E53-4A8A-8804-A234C6E33C61}"/>
                </a:ext>
              </a:extLst>
            </p:cNvPr>
            <p:cNvSpPr/>
            <p:nvPr/>
          </p:nvSpPr>
          <p:spPr>
            <a:xfrm>
              <a:off x="2414333" y="5782310"/>
              <a:ext cx="447675" cy="330835"/>
            </a:xfrm>
            <a:custGeom>
              <a:avLst/>
              <a:gdLst/>
              <a:ahLst/>
              <a:cxnLst/>
              <a:rect l="l" t="t" r="r" b="b"/>
              <a:pathLst>
                <a:path w="447675" h="330835">
                  <a:moveTo>
                    <a:pt x="447306" y="108331"/>
                  </a:moveTo>
                  <a:lnTo>
                    <a:pt x="447306" y="0"/>
                  </a:lnTo>
                  <a:lnTo>
                    <a:pt x="0" y="0"/>
                  </a:lnTo>
                  <a:lnTo>
                    <a:pt x="0" y="105816"/>
                  </a:lnTo>
                  <a:lnTo>
                    <a:pt x="224904" y="330479"/>
                  </a:lnTo>
                  <a:lnTo>
                    <a:pt x="447306" y="108331"/>
                  </a:lnTo>
                  <a:close/>
                </a:path>
              </a:pathLst>
            </a:custGeom>
            <a:solidFill>
              <a:srgbClr val="F4F1E6"/>
            </a:solidFill>
          </p:spPr>
          <p:txBody>
            <a:bodyPr wrap="square" lIns="0" tIns="0" rIns="0" bIns="0" rtlCol="0"/>
            <a:lstStyle/>
            <a:p>
              <a:endParaRPr sz="1696"/>
            </a:p>
          </p:txBody>
        </p:sp>
        <p:sp>
          <p:nvSpPr>
            <p:cNvPr id="36" name="object 26">
              <a:extLst>
                <a:ext uri="{FF2B5EF4-FFF2-40B4-BE49-F238E27FC236}">
                  <a16:creationId xmlns:a16="http://schemas.microsoft.com/office/drawing/2014/main" id="{F7D46EF3-A5AB-4B90-85F2-C687DAC118C8}"/>
                </a:ext>
              </a:extLst>
            </p:cNvPr>
            <p:cNvSpPr/>
            <p:nvPr/>
          </p:nvSpPr>
          <p:spPr>
            <a:xfrm>
              <a:off x="2414346" y="5691827"/>
              <a:ext cx="450215" cy="279400"/>
            </a:xfrm>
            <a:custGeom>
              <a:avLst/>
              <a:gdLst/>
              <a:ahLst/>
              <a:cxnLst/>
              <a:rect l="l" t="t" r="r" b="b"/>
              <a:pathLst>
                <a:path w="450214" h="279400">
                  <a:moveTo>
                    <a:pt x="0" y="194967"/>
                  </a:moveTo>
                  <a:lnTo>
                    <a:pt x="0" y="0"/>
                  </a:lnTo>
                  <a:lnTo>
                    <a:pt x="449824" y="0"/>
                  </a:lnTo>
                  <a:lnTo>
                    <a:pt x="449824" y="194967"/>
                  </a:lnTo>
                </a:path>
                <a:path w="450214" h="279400">
                  <a:moveTo>
                    <a:pt x="85141" y="66888"/>
                  </a:moveTo>
                  <a:lnTo>
                    <a:pt x="362154" y="66888"/>
                  </a:lnTo>
                </a:path>
                <a:path w="450214" h="279400">
                  <a:moveTo>
                    <a:pt x="85141" y="119879"/>
                  </a:moveTo>
                  <a:lnTo>
                    <a:pt x="362154" y="119879"/>
                  </a:lnTo>
                </a:path>
                <a:path w="450214" h="279400">
                  <a:moveTo>
                    <a:pt x="85141" y="172883"/>
                  </a:moveTo>
                  <a:lnTo>
                    <a:pt x="362154" y="172883"/>
                  </a:lnTo>
                </a:path>
                <a:path w="450214" h="279400">
                  <a:moveTo>
                    <a:pt x="85141" y="225886"/>
                  </a:moveTo>
                  <a:lnTo>
                    <a:pt x="362154" y="225886"/>
                  </a:lnTo>
                </a:path>
                <a:path w="450214" h="279400">
                  <a:moveTo>
                    <a:pt x="130735" y="278851"/>
                  </a:moveTo>
                  <a:lnTo>
                    <a:pt x="316559" y="278851"/>
                  </a:lnTo>
                </a:path>
              </a:pathLst>
            </a:custGeom>
            <a:ln w="18496">
              <a:solidFill>
                <a:srgbClr val="32363A"/>
              </a:solidFill>
            </a:ln>
          </p:spPr>
          <p:txBody>
            <a:bodyPr wrap="square" lIns="0" tIns="0" rIns="0" bIns="0" rtlCol="0"/>
            <a:lstStyle/>
            <a:p>
              <a:endParaRPr sz="1696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2639DC61-B77C-4A53-B9C2-3DFE51172A06}"/>
              </a:ext>
            </a:extLst>
          </p:cNvPr>
          <p:cNvSpPr txBox="1"/>
          <p:nvPr/>
        </p:nvSpPr>
        <p:spPr>
          <a:xfrm>
            <a:off x="1478112" y="301373"/>
            <a:ext cx="7416506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alibri"/>
                <a:cs typeface="Calibri"/>
              </a:rPr>
              <a:t>С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айт </a:t>
            </a:r>
            <a:r>
              <a:rPr lang="ru-RU" b="1" spc="100" dirty="0" err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коронаФОМ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</a:t>
            </a:r>
            <a:r>
              <a:rPr lang="en-US" b="1" i="0" u="sng" strike="noStrike" dirty="0">
                <a:solidFill>
                  <a:srgbClr val="0563C1"/>
                </a:solidFill>
                <a:effectLst/>
                <a:latin typeface="Calibri"/>
                <a:cs typeface="Calibri"/>
                <a:hlinkClick r:id="rId6"/>
              </a:rPr>
              <a:t>https://covid19.fom.ru/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41" name="object 27">
            <a:extLst>
              <a:ext uri="{FF2B5EF4-FFF2-40B4-BE49-F238E27FC236}">
                <a16:creationId xmlns:a16="http://schemas.microsoft.com/office/drawing/2014/main" id="{12D2AE4E-167E-4362-85A9-11902D100A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74805" y="1635960"/>
            <a:ext cx="2556062" cy="587445"/>
          </a:xfrm>
          <a:prstGeom prst="rect">
            <a:avLst/>
          </a:prstGeom>
        </p:spPr>
        <p:txBody>
          <a:bodyPr vert="horz" wrap="square" lIns="0" tIns="64620" rIns="0" bIns="0" rtlCol="0">
            <a:spAutoFit/>
          </a:bodyPr>
          <a:lstStyle/>
          <a:p>
            <a:pPr marL="11430">
              <a:spcBef>
                <a:spcPts val="509"/>
              </a:spcBef>
            </a:pPr>
            <a:r>
              <a:rPr lang="ru-RU" sz="1600" b="0" spc="-71" dirty="0">
                <a:solidFill>
                  <a:srgbClr val="000000"/>
                </a:solidFill>
                <a:latin typeface="+mn-lt"/>
                <a:cs typeface="Courier New"/>
              </a:rPr>
              <a:t>Хроника </a:t>
            </a:r>
            <a:r>
              <a:rPr lang="ru-RU" sz="1600" b="0" spc="-71" dirty="0" err="1">
                <a:solidFill>
                  <a:srgbClr val="000000"/>
                </a:solidFill>
                <a:latin typeface="+mn-lt"/>
                <a:cs typeface="Courier New"/>
              </a:rPr>
              <a:t>коронаФОМ</a:t>
            </a:r>
            <a:endParaRPr lang="ru-RU" sz="1600" b="0" spc="9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marL="11430">
              <a:spcBef>
                <a:spcPts val="419"/>
              </a:spcBef>
            </a:pPr>
            <a:r>
              <a:rPr sz="1800" b="1" dirty="0">
                <a:solidFill>
                  <a:srgbClr val="0563C1"/>
                </a:solidFill>
                <a:latin typeface="Calibri"/>
                <a:ea typeface="+mn-ea"/>
                <a:cs typeface="Calibri"/>
                <a:hlinkClick r:id="rId7"/>
              </a:rPr>
              <a:t>@koronafom_hronika</a:t>
            </a:r>
            <a:endParaRPr sz="1800" b="1" dirty="0">
              <a:solidFill>
                <a:srgbClr val="0563C1"/>
              </a:solidFill>
              <a:latin typeface="Calibri" panose="020F0502020204030204" pitchFamily="34" charset="0"/>
              <a:ea typeface="+mn-ea"/>
              <a:cs typeface="Calibri"/>
              <a:hlinkClick r:id="rId7"/>
            </a:endParaRPr>
          </a:p>
        </p:txBody>
      </p:sp>
      <p:sp>
        <p:nvSpPr>
          <p:cNvPr id="42" name="object 27">
            <a:extLst>
              <a:ext uri="{FF2B5EF4-FFF2-40B4-BE49-F238E27FC236}">
                <a16:creationId xmlns:a16="http://schemas.microsoft.com/office/drawing/2014/main" id="{2A98D144-89BF-4676-A5E5-C2D9A8264412}"/>
              </a:ext>
            </a:extLst>
          </p:cNvPr>
          <p:cNvSpPr txBox="1">
            <a:spLocks/>
          </p:cNvSpPr>
          <p:nvPr/>
        </p:nvSpPr>
        <p:spPr>
          <a:xfrm>
            <a:off x="3918477" y="1635960"/>
            <a:ext cx="2556062" cy="587445"/>
          </a:xfrm>
          <a:prstGeom prst="rect">
            <a:avLst/>
          </a:prstGeom>
        </p:spPr>
        <p:txBody>
          <a:bodyPr vert="horz" wrap="square" lIns="0" tIns="6462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">
              <a:spcBef>
                <a:spcPts val="509"/>
              </a:spcBef>
            </a:pPr>
            <a:r>
              <a:rPr lang="ru-RU" sz="1600" spc="-71" dirty="0">
                <a:solidFill>
                  <a:srgbClr val="000000"/>
                </a:solidFill>
                <a:latin typeface="+mn-lt"/>
                <a:cs typeface="Courier New"/>
              </a:rPr>
              <a:t>Социология пандемии</a:t>
            </a:r>
            <a:endParaRPr lang="ru-RU" sz="1600" spc="9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marL="11430">
              <a:spcBef>
                <a:spcPts val="419"/>
              </a:spcBef>
            </a:pPr>
            <a:r>
              <a:rPr lang="ru-RU" sz="1800" b="1" dirty="0">
                <a:solidFill>
                  <a:srgbClr val="0563C1"/>
                </a:solidFill>
                <a:latin typeface="Calibri"/>
                <a:ea typeface="+mn-ea"/>
                <a:cs typeface="Calibri"/>
                <a:hlinkClick r:id="rId8"/>
              </a:rPr>
              <a:t>@</a:t>
            </a:r>
            <a:r>
              <a:rPr lang="en-US" sz="1800" b="1" dirty="0">
                <a:solidFill>
                  <a:srgbClr val="0563C1"/>
                </a:solidFill>
                <a:latin typeface="Calibri"/>
                <a:ea typeface="+mn-ea"/>
                <a:cs typeface="Calibri"/>
                <a:hlinkClick r:id="rId8"/>
              </a:rPr>
              <a:t>koronaFOM</a:t>
            </a:r>
            <a:endParaRPr lang="en-US" sz="1800" b="1">
              <a:solidFill>
                <a:srgbClr val="0563C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object 27">
            <a:extLst>
              <a:ext uri="{FF2B5EF4-FFF2-40B4-BE49-F238E27FC236}">
                <a16:creationId xmlns:a16="http://schemas.microsoft.com/office/drawing/2014/main" id="{72AAC5DF-B2D0-4BA5-9F1E-CD1D84A0417A}"/>
              </a:ext>
            </a:extLst>
          </p:cNvPr>
          <p:cNvSpPr txBox="1">
            <a:spLocks/>
          </p:cNvSpPr>
          <p:nvPr/>
        </p:nvSpPr>
        <p:spPr>
          <a:xfrm>
            <a:off x="1474805" y="2368930"/>
            <a:ext cx="2556062" cy="587445"/>
          </a:xfrm>
          <a:prstGeom prst="rect">
            <a:avLst/>
          </a:prstGeom>
        </p:spPr>
        <p:txBody>
          <a:bodyPr vert="horz" wrap="square" lIns="0" tIns="6462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">
              <a:spcBef>
                <a:spcPts val="509"/>
              </a:spcBef>
            </a:pPr>
            <a:r>
              <a:rPr lang="ru-RU" sz="1600" spc="-71" err="1">
                <a:solidFill>
                  <a:srgbClr val="000000"/>
                </a:solidFill>
                <a:latin typeface="+mn-lt"/>
                <a:cs typeface="Courier New"/>
              </a:rPr>
              <a:t>коронаФОМ</a:t>
            </a:r>
            <a:endParaRPr lang="ru-RU" sz="1600" spc="90">
              <a:solidFill>
                <a:srgbClr val="000000"/>
              </a:solidFill>
              <a:latin typeface="+mn-lt"/>
              <a:cs typeface="Courier New"/>
            </a:endParaRPr>
          </a:p>
          <a:p>
            <a:pPr marL="11430">
              <a:spcBef>
                <a:spcPts val="419"/>
              </a:spcBef>
            </a:pPr>
            <a:r>
              <a:rPr lang="ru-RU" sz="1800" b="1">
                <a:solidFill>
                  <a:srgbClr val="0563C1"/>
                </a:solidFill>
                <a:latin typeface="Calibri"/>
                <a:ea typeface="+mn-ea"/>
                <a:cs typeface="Calibri"/>
                <a:hlinkClick r:id="rId9"/>
              </a:rPr>
              <a:t>@</a:t>
            </a:r>
            <a:r>
              <a:rPr lang="en-US" sz="1800" b="1">
                <a:solidFill>
                  <a:srgbClr val="0563C1"/>
                </a:solidFill>
                <a:latin typeface="Calibri"/>
                <a:ea typeface="+mn-ea"/>
                <a:cs typeface="Calibri"/>
                <a:hlinkClick r:id="rId9"/>
              </a:rPr>
              <a:t>koronafom</a:t>
            </a:r>
            <a:endParaRPr lang="en-US" sz="1800" b="1">
              <a:solidFill>
                <a:srgbClr val="0563C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0" name="object 27">
            <a:extLst>
              <a:ext uri="{FF2B5EF4-FFF2-40B4-BE49-F238E27FC236}">
                <a16:creationId xmlns:a16="http://schemas.microsoft.com/office/drawing/2014/main" id="{37A5F4FF-03C0-4AA6-971F-039AEDB5071F}"/>
              </a:ext>
            </a:extLst>
          </p:cNvPr>
          <p:cNvSpPr txBox="1">
            <a:spLocks/>
          </p:cNvSpPr>
          <p:nvPr/>
        </p:nvSpPr>
        <p:spPr>
          <a:xfrm>
            <a:off x="1457942" y="3184758"/>
            <a:ext cx="2556062" cy="536149"/>
          </a:xfrm>
          <a:prstGeom prst="rect">
            <a:avLst/>
          </a:prstGeom>
        </p:spPr>
        <p:txBody>
          <a:bodyPr vert="horz" wrap="square" lIns="0" tIns="6462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">
              <a:spcBef>
                <a:spcPts val="509"/>
              </a:spcBef>
            </a:pPr>
            <a:r>
              <a:rPr lang="ru-RU" sz="1600" spc="-71">
                <a:solidFill>
                  <a:srgbClr val="000000"/>
                </a:solidFill>
                <a:latin typeface="+mn-lt"/>
                <a:cs typeface="Courier New"/>
              </a:rPr>
              <a:t>Канал ФОМ </a:t>
            </a:r>
            <a:r>
              <a:rPr lang="en-US" sz="1800" b="1" u="sng">
                <a:solidFill>
                  <a:srgbClr val="0563C1"/>
                </a:solidFill>
                <a:latin typeface="Calibri"/>
                <a:ea typeface="+mn-ea"/>
                <a:cs typeface="Calibri"/>
                <a:hlinkClick r:id="rId10"/>
              </a:rPr>
              <a:t>https://zen.yandex.ru/fom</a:t>
            </a:r>
            <a:endParaRPr lang="ru-RU">
              <a:ea typeface="+mn-ea"/>
              <a:cs typeface="+mn-cs"/>
            </a:endParaRPr>
          </a:p>
        </p:txBody>
      </p:sp>
      <p:sp>
        <p:nvSpPr>
          <p:cNvPr id="52" name="object 27">
            <a:extLst>
              <a:ext uri="{FF2B5EF4-FFF2-40B4-BE49-F238E27FC236}">
                <a16:creationId xmlns:a16="http://schemas.microsoft.com/office/drawing/2014/main" id="{8835650D-D9F1-4A2D-AE3F-A5769620FE65}"/>
              </a:ext>
            </a:extLst>
          </p:cNvPr>
          <p:cNvSpPr txBox="1">
            <a:spLocks/>
          </p:cNvSpPr>
          <p:nvPr/>
        </p:nvSpPr>
        <p:spPr>
          <a:xfrm>
            <a:off x="1474804" y="3822489"/>
            <a:ext cx="4288043" cy="809044"/>
          </a:xfrm>
          <a:prstGeom prst="rect">
            <a:avLst/>
          </a:prstGeom>
        </p:spPr>
        <p:txBody>
          <a:bodyPr vert="horz" wrap="square" lIns="0" tIns="64620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">
              <a:spcBef>
                <a:spcPts val="509"/>
              </a:spcBef>
            </a:pPr>
            <a:r>
              <a:rPr lang="ru-RU" sz="1600" spc="-71" dirty="0">
                <a:solidFill>
                  <a:srgbClr val="000000"/>
                </a:solidFill>
                <a:latin typeface="+mn-lt"/>
                <a:cs typeface="Courier New"/>
              </a:rPr>
              <a:t>Стать Подписчиком проекта, заполнив Форму регистрации: </a:t>
            </a:r>
            <a:endParaRPr lang="ru-RU" sz="1600" spc="90">
              <a:solidFill>
                <a:srgbClr val="000000"/>
              </a:solidFill>
              <a:latin typeface="+mn-lt"/>
              <a:cs typeface="Courier New"/>
            </a:endParaRPr>
          </a:p>
          <a:p>
            <a:pPr marL="11430">
              <a:spcBef>
                <a:spcPts val="419"/>
              </a:spcBef>
            </a:pPr>
            <a:r>
              <a:rPr lang="en-US" sz="1800" b="1" u="sng" dirty="0">
                <a:solidFill>
                  <a:srgbClr val="0563C1"/>
                </a:solidFill>
                <a:latin typeface="Calibri"/>
                <a:ea typeface="+mn-ea"/>
                <a:cs typeface="Calibri"/>
                <a:hlinkClick r:id="rId11"/>
              </a:rPr>
              <a:t>https://setefom.ru/survey/covid19fom</a:t>
            </a:r>
            <a:endParaRPr lang="en-US" sz="1800" b="1" u="sng" dirty="0">
              <a:solidFill>
                <a:srgbClr val="0563C1"/>
              </a:solidFill>
              <a:latin typeface="Calibri" panose="020F0502020204030204" pitchFamily="34" charset="0"/>
              <a:ea typeface="+mn-ea"/>
              <a:cs typeface="Calibri"/>
              <a:hlinkClick r:id="rId11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107076-6FE7-45A9-BD16-D7CC3B5B67A5}"/>
              </a:ext>
            </a:extLst>
          </p:cNvPr>
          <p:cNvSpPr txBox="1"/>
          <p:nvPr/>
        </p:nvSpPr>
        <p:spPr>
          <a:xfrm>
            <a:off x="1478112" y="639948"/>
            <a:ext cx="7416505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Calibri" panose="020F0502020204030204" pitchFamily="34" charset="0"/>
              </a:rPr>
              <a:t>Справочник Таблиц опросов</a:t>
            </a:r>
            <a:r>
              <a:rPr lang="ru-RU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r>
              <a:rPr lang="ru-RU" b="1">
                <a:ea typeface="+mn-lt"/>
                <a:cs typeface="+mn-lt"/>
                <a:hlinkClick r:id="rId12"/>
              </a:rPr>
              <a:t>https://u.fom.ru/k-fom-all</a:t>
            </a:r>
            <a:endParaRPr lang="ru-RU" b="1"/>
          </a:p>
          <a:p>
            <a:endParaRPr lang="ru-RU" b="1" u="sng">
              <a:solidFill>
                <a:srgbClr val="0563C1"/>
              </a:solidFill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5968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389</Words>
  <Application>Microsoft Office PowerPoint</Application>
  <PresentationFormat>Экран (16:9)</PresentationFormat>
  <Paragraphs>65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Тема Office</vt:lpstr>
      <vt:lpstr>Социология  пандемической реальности  Проект коронаФОМ</vt:lpstr>
      <vt:lpstr>Социология и пандемия</vt:lpstr>
      <vt:lpstr>Проект коронаФОМ: истоки</vt:lpstr>
      <vt:lpstr>Проект коронаФОМ: направления</vt:lpstr>
      <vt:lpstr>Проект коронаФОМ: направления</vt:lpstr>
      <vt:lpstr>Хроника коронаФОМ @koronafom_hronika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коронаФОМ Социология  пандемической реальности</dc:title>
  <dc:creator>Alexander Oslon</dc:creator>
  <cp:lastModifiedBy>Пользователь Windows</cp:lastModifiedBy>
  <cp:revision>8</cp:revision>
  <dcterms:created xsi:type="dcterms:W3CDTF">2020-11-08T13:26:59Z</dcterms:created>
  <dcterms:modified xsi:type="dcterms:W3CDTF">2020-11-09T11:22:11Z</dcterms:modified>
</cp:coreProperties>
</file>